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2.xml" ContentType="application/vnd.openxmlformats-officedocument.presentationml.tag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3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tags/tag4.xml" ContentType="application/vnd.openxmlformats-officedocument.presentationml.tags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62" r:id="rId2"/>
    <p:sldMasterId id="2147483664" r:id="rId3"/>
    <p:sldMasterId id="2147483666" r:id="rId4"/>
  </p:sldMasterIdLst>
  <p:notesMasterIdLst>
    <p:notesMasterId r:id="rId27"/>
  </p:notesMasterIdLst>
  <p:sldIdLst>
    <p:sldId id="8647" r:id="rId5"/>
    <p:sldId id="460" r:id="rId6"/>
    <p:sldId id="490" r:id="rId7"/>
    <p:sldId id="8644" r:id="rId8"/>
    <p:sldId id="8671" r:id="rId9"/>
    <p:sldId id="8673" r:id="rId10"/>
    <p:sldId id="8679" r:id="rId11"/>
    <p:sldId id="8672" r:id="rId12"/>
    <p:sldId id="8652" r:id="rId13"/>
    <p:sldId id="8690" r:id="rId14"/>
    <p:sldId id="544" r:id="rId15"/>
    <p:sldId id="8692" r:id="rId16"/>
    <p:sldId id="8694" r:id="rId17"/>
    <p:sldId id="8695" r:id="rId18"/>
    <p:sldId id="8696" r:id="rId19"/>
    <p:sldId id="8699" r:id="rId20"/>
    <p:sldId id="8650" r:id="rId21"/>
    <p:sldId id="8677" r:id="rId22"/>
    <p:sldId id="8682" r:id="rId23"/>
    <p:sldId id="8656" r:id="rId24"/>
    <p:sldId id="8700" r:id="rId25"/>
    <p:sldId id="8639" r:id="rId26"/>
  </p:sldIdLst>
  <p:sldSz cx="12192000" cy="6858000"/>
  <p:notesSz cx="6858000" cy="9144000"/>
  <p:embeddedFontLst>
    <p:embeddedFont>
      <p:font typeface="方正粗黑宋简体" panose="02010600030101010101" charset="-122"/>
      <p:regular r:id="rId28"/>
    </p:embeddedFont>
    <p:embeddedFont>
      <p:font typeface="方正仿郭简体" panose="02010600030101010101" charset="-122"/>
      <p:regular r:id="rId29"/>
    </p:embeddedFont>
    <p:embeddedFont>
      <p:font typeface="方正魏碑简体" panose="02010600030101010101" charset="-122"/>
      <p:regular r:id="rId30"/>
    </p:embeddedFont>
    <p:embeddedFont>
      <p:font typeface="汉仪大宋简" panose="02010600030101010101" charset="-122"/>
      <p:regular r:id="rId31"/>
    </p:embeddedFont>
    <p:embeddedFont>
      <p:font typeface="Arial Black" panose="020B0A04020102020204" pitchFamily="34" charset="0"/>
      <p:bold r:id="rId32"/>
      <p:italic r:id="rId33"/>
    </p:embeddedFont>
    <p:embeddedFont>
      <p:font typeface="Calibri" panose="020F0502020204030204" pitchFamily="34" charset="0"/>
      <p:regular r:id="rId34"/>
      <p:bold r:id="rId35"/>
      <p:italic r:id="rId36"/>
      <p:boldItalic r:id="rId37"/>
    </p:embeddedFont>
    <p:embeddedFont>
      <p:font typeface="Calibri Light" panose="020F0302020204030204" pitchFamily="34" charset="0"/>
      <p:regular r:id="rId38"/>
      <p:italic r:id="rId39"/>
    </p:embeddedFont>
    <p:embeddedFont>
      <p:font typeface="Forte" panose="03060902040502070203" pitchFamily="66" charset="0"/>
      <p:regular r:id="rId40"/>
    </p:embeddedFont>
    <p:embeddedFont>
      <p:font typeface="Wingdings 2" panose="05020102010507070707" pitchFamily="18" charset="2"/>
      <p:regular r:id="rId41"/>
    </p:embeddedFont>
    <p:embeddedFont>
      <p:font typeface="等线" panose="02010600030101010101" pitchFamily="2" charset="-122"/>
      <p:regular r:id="rId42"/>
      <p:bold r:id="rId43"/>
    </p:embeddedFont>
    <p:embeddedFont>
      <p:font typeface="华文新魏" panose="02010800040101010101" pitchFamily="2" charset="-122"/>
      <p:regular r:id="rId44"/>
    </p:embeddedFont>
    <p:embeddedFont>
      <p:font typeface="华文行楷" panose="02010800040101010101" pitchFamily="2" charset="-122"/>
      <p:regular r:id="rId45"/>
    </p:embeddedFont>
    <p:embeddedFont>
      <p:font typeface="华文中宋" panose="02010600040101010101" pitchFamily="2" charset="-122"/>
      <p:regular r:id="rId46"/>
    </p:embeddedFont>
    <p:embeddedFont>
      <p:font typeface="微软雅黑" panose="020B0503020204020204" pitchFamily="34" charset="-122"/>
      <p:regular r:id="rId47"/>
      <p:bold r:id="rId48"/>
    </p:embeddedFont>
    <p:embeddedFont>
      <p:font typeface="幼圆" panose="02010509060101010101" pitchFamily="49" charset="-122"/>
      <p:regular r:id="rId4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E0C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342" autoAdjust="0"/>
    <p:restoredTop sz="94660"/>
  </p:normalViewPr>
  <p:slideViewPr>
    <p:cSldViewPr snapToGrid="0" showGuides="1">
      <p:cViewPr varScale="1">
        <p:scale>
          <a:sx n="104" d="100"/>
          <a:sy n="104" d="100"/>
        </p:scale>
        <p:origin x="180" y="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font" Target="fonts/font12.fntdata"/><Relationship Id="rId21" Type="http://schemas.openxmlformats.org/officeDocument/2006/relationships/slide" Target="slides/slide17.xml"/><Relationship Id="rId34" Type="http://schemas.openxmlformats.org/officeDocument/2006/relationships/font" Target="fonts/font7.fntdata"/><Relationship Id="rId42" Type="http://schemas.openxmlformats.org/officeDocument/2006/relationships/font" Target="fonts/font15.fntdata"/><Relationship Id="rId47" Type="http://schemas.openxmlformats.org/officeDocument/2006/relationships/font" Target="fonts/font20.fntdata"/><Relationship Id="rId50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9" Type="http://schemas.openxmlformats.org/officeDocument/2006/relationships/font" Target="fonts/font2.fntdata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font" Target="fonts/font13.fntdata"/><Relationship Id="rId45" Type="http://schemas.openxmlformats.org/officeDocument/2006/relationships/font" Target="fonts/font18.fntdata"/><Relationship Id="rId53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4.fntdata"/><Relationship Id="rId44" Type="http://schemas.openxmlformats.org/officeDocument/2006/relationships/font" Target="fonts/font17.fntdata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font" Target="fonts/font16.fntdata"/><Relationship Id="rId48" Type="http://schemas.openxmlformats.org/officeDocument/2006/relationships/font" Target="fonts/font21.fntdata"/><Relationship Id="rId8" Type="http://schemas.openxmlformats.org/officeDocument/2006/relationships/slide" Target="slides/slide4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46" Type="http://schemas.openxmlformats.org/officeDocument/2006/relationships/font" Target="fonts/font19.fntdata"/><Relationship Id="rId20" Type="http://schemas.openxmlformats.org/officeDocument/2006/relationships/slide" Target="slides/slide16.xml"/><Relationship Id="rId41" Type="http://schemas.openxmlformats.org/officeDocument/2006/relationships/font" Target="fonts/font1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49" Type="http://schemas.openxmlformats.org/officeDocument/2006/relationships/font" Target="fonts/font22.fntdata"/></Relationships>
</file>

<file path=ppt/media/hdphoto1.wdp>
</file>

<file path=ppt/media/image1.jpeg>
</file>

<file path=ppt/media/image10.png>
</file>

<file path=ppt/media/image11.png>
</file>

<file path=ppt/media/image12.svg>
</file>

<file path=ppt/media/image13.jpeg>
</file>

<file path=ppt/media/image14.png>
</file>

<file path=ppt/media/image15.png>
</file>

<file path=ppt/media/image16.svg>
</file>

<file path=ppt/media/image17.jpeg>
</file>

<file path=ppt/media/image18.png>
</file>

<file path=ppt/media/image19.svg>
</file>

<file path=ppt/media/image2.jpeg>
</file>

<file path=ppt/media/image20.svg>
</file>

<file path=ppt/media/image21.jpeg>
</file>

<file path=ppt/media/image22.png>
</file>

<file path=ppt/media/image23.png>
</file>

<file path=ppt/media/image24.jpeg>
</file>

<file path=ppt/media/image25.jpeg>
</file>

<file path=ppt/media/image26.png>
</file>

<file path=ppt/media/image27.jpeg>
</file>

<file path=ppt/media/image28.jpeg>
</file>

<file path=ppt/media/image29.png>
</file>

<file path=ppt/media/image3.png>
</file>

<file path=ppt/media/image4.pn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DD24A-9777-449B-B22B-6B074D9D6091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692D48-43FE-47C5-8392-AD06E752A0E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82287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7215628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9398189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001647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95507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5146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2196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5166563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3165309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92D02-78FD-4D6E-A2BA-EC43742AB4C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431659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32933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7102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indent="266700" algn="just"/>
            <a:endParaRPr lang="zh-CN" altLang="zh-CN" sz="1800" kern="100" dirty="0">
              <a:effectLst/>
              <a:latin typeface="等线" panose="02010600030101010101" charset="-122"/>
              <a:ea typeface="等线" panose="02010600030101010101" charset="-122"/>
              <a:cs typeface="Times New Roman" panose="02020603050405020304" pitchFamily="18" charset="0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460C4F3-C57F-442B-89FC-EAAD6856294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83855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1253756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04905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2484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92D02-78FD-4D6E-A2BA-EC43742AB4C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798913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494721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92D02-78FD-4D6E-A2BA-EC43742AB4C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09977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4679336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6043601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B092D02-78FD-4D6E-A2BA-EC43742AB4C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10600030101010101" charset="-122"/>
              <a:ea typeface="等线" panose="02010600030101010101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063784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5B8EC0-B28A-466A-A645-B06A56F901A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340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4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BB280E-1C23-4717-A9D5-6FAD72706D5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2023/7/19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007CE2-AAC4-476D-A40D-1C7E7395844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4950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4B227AF-5C16-45F2-B681-55D162E2F1A7}" type="datetime1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2023/7/19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144146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97B5FA-0921-464F-AAE1-844C04324D7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2023/7/19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893311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7BB280E-1C23-4717-A9D5-6FAD72706D58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2023/7/19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F007CE2-AAC4-476D-A40D-1C7E73958447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82725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849147" y="6382534"/>
            <a:ext cx="1093711" cy="369332"/>
          </a:xfrm>
          <a:prstGeom prst="rect">
            <a:avLst/>
          </a:prstGeom>
        </p:spPr>
        <p:txBody>
          <a:bodyPr lIns="91440" tIns="45720" rIns="91440" bIns="45720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第 </a:t>
            </a:r>
            <a:fld id="{2EEF1883-7A0E-4F66-9932-E581691AD397}" type="slidenum">
              <a: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rPr>
              <a:t>  </a:t>
            </a: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65000"/>
                    <a:lumOff val="35000"/>
                  </a:prstClr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+mn-cs"/>
              </a:rPr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2797491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两栏内容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997B5FA-0921-464F-AAE1-844C04324D75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2023/7/19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65CE74E-AB26-4998-AD42-012C4C1AD07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微软雅黑" panose="020B0503020204020204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微软雅黑" panose="020B0503020204020204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901704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48000"/>
          </a:blip>
          <a:srcRect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BB280E-1C23-4717-A9D5-6FAD72706D58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007CE2-AAC4-476D-A40D-1C7E7395844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05880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037525-3870-4886-83AE-8A5D79C58246}" type="datetime1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319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2023/7/19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0891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895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9" r:id="rId2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rgbClr val="071F65"/>
          </a:solidFill>
          <a:effectLst/>
          <a:latin typeface="Arial Black" panose="020B0A04020102020204" pitchFamily="34" charset="0"/>
          <a:ea typeface="微软雅黑" panose="020B0503020204020204" charset="-122"/>
          <a:cs typeface="+mj-cs"/>
        </a:defRPr>
      </a:lvl1pPr>
    </p:titleStyle>
    <p:bodyStyle>
      <a:lvl1pPr marL="356870" indent="-356870" algn="just" defTabSz="914400" rtl="0" eaLnBrk="1" latinLnBrk="0" hangingPunct="1">
        <a:lnSpc>
          <a:spcPct val="110000"/>
        </a:lnSpc>
        <a:spcBef>
          <a:spcPts val="180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anose="05020102010507070707" pitchFamily="18" charset="2"/>
        <a:buChar char=""/>
        <a:defRPr sz="2000" kern="1200" baseline="0">
          <a:solidFill>
            <a:srgbClr val="071F65"/>
          </a:solidFill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356870" indent="-356870" algn="just" defTabSz="914400" rtl="0" eaLnBrk="1" latinLnBrk="0" hangingPunct="1">
        <a:lnSpc>
          <a:spcPct val="130000"/>
        </a:lnSpc>
        <a:spcBef>
          <a:spcPts val="0"/>
        </a:spcBef>
        <a:spcAft>
          <a:spcPts val="6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600" kern="1200" baseline="0">
          <a:solidFill>
            <a:srgbClr val="071F65"/>
          </a:solidFill>
          <a:latin typeface="幼圆" panose="02010509060101010101" pitchFamily="49" charset="-122"/>
          <a:ea typeface="幼圆" panose="02010509060101010101" pitchFamily="49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6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3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3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3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3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5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3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5.jpe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3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25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3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7" Type="http://schemas.openxmlformats.org/officeDocument/2006/relationships/image" Target="../media/image7.pn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4.xml"/><Relationship Id="rId6" Type="http://schemas.openxmlformats.org/officeDocument/2006/relationships/image" Target="../media/image26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7.png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6.sv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3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6.sv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3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6.svg"/><Relationship Id="rId2" Type="http://schemas.openxmlformats.org/officeDocument/2006/relationships/slideLayout" Target="../slideLayouts/slideLayout3.xml"/><Relationship Id="rId1" Type="http://schemas.openxmlformats.org/officeDocument/2006/relationships/tags" Target="../tags/tag3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3.jpe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sv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-527823" y="-62582"/>
            <a:ext cx="12883376" cy="6971408"/>
            <a:chOff x="-527823" y="-62582"/>
            <a:chExt cx="12883376" cy="6971408"/>
          </a:xfrm>
        </p:grpSpPr>
        <p:pic>
          <p:nvPicPr>
            <p:cNvPr id="5" name="图片 4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43074" y="50826"/>
              <a:ext cx="6955390" cy="6858000"/>
            </a:xfrm>
            <a:prstGeom prst="rect">
              <a:avLst/>
            </a:prstGeom>
          </p:spPr>
        </p:pic>
        <p:sp>
          <p:nvSpPr>
            <p:cNvPr id="22" name="矩形 21"/>
            <p:cNvSpPr/>
            <p:nvPr/>
          </p:nvSpPr>
          <p:spPr>
            <a:xfrm>
              <a:off x="2059461" y="3802282"/>
              <a:ext cx="6526345" cy="399276"/>
            </a:xfrm>
            <a:prstGeom prst="rect">
              <a:avLst/>
            </a:prstGeom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ts val="26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zh-CN" altLang="en-US" sz="1865" b="1" i="0" u="none" strike="noStrike" kern="1200" cap="none" spc="0" normalizeH="0" baseline="0" noProof="0" dirty="0">
                  <a:ln>
                    <a:noFill/>
                  </a:ln>
                  <a:solidFill>
                    <a:srgbClr val="6B0261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微软雅黑" panose="020B0503020204020204" charset="-122"/>
                </a:rPr>
                <a:t>小组成员：朱子轩 刘修铭 梁晓储 陈佳卉</a:t>
              </a:r>
              <a:endParaRPr kumimoji="1" lang="en-US" altLang="zh-CN" sz="1865" b="1" i="0" u="none" strike="noStrike" kern="1200" cap="none" spc="0" normalizeH="0" baseline="0" noProof="0" dirty="0">
                <a:ln>
                  <a:noFill/>
                </a:ln>
                <a:solidFill>
                  <a:srgbClr val="6B026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1985121" y="2135290"/>
              <a:ext cx="10370432" cy="1110497"/>
            </a:xfrm>
            <a:prstGeom prst="rect">
              <a:avLst/>
            </a:prstGeom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5000" b="1" dirty="0">
                  <a:solidFill>
                    <a:srgbClr val="6B0261"/>
                  </a:solidFill>
                  <a:latin typeface="微软雅黑" panose="020B0503020204020204" charset="-122"/>
                  <a:ea typeface="微软雅黑" panose="020B0503020204020204" charset="-122"/>
                </a:rPr>
                <a:t>基于</a:t>
              </a:r>
              <a:r>
                <a:rPr lang="en-US" altLang="zh-CN" sz="5000" b="1" dirty="0">
                  <a:solidFill>
                    <a:srgbClr val="6B0261"/>
                  </a:solidFill>
                  <a:latin typeface="微软雅黑" panose="020B0503020204020204" charset="-122"/>
                  <a:ea typeface="微软雅黑" panose="020B0503020204020204" charset="-122"/>
                </a:rPr>
                <a:t>Neo4j</a:t>
              </a:r>
              <a:r>
                <a:rPr lang="zh-CN" altLang="en-US" sz="5000" b="1" dirty="0">
                  <a:solidFill>
                    <a:srgbClr val="6B0261"/>
                  </a:solidFill>
                  <a:latin typeface="微软雅黑" panose="020B0503020204020204" charset="-122"/>
                  <a:ea typeface="微软雅黑" panose="020B0503020204020204" charset="-122"/>
                </a:rPr>
                <a:t>的</a:t>
              </a:r>
              <a:r>
                <a:rPr lang="en-US" altLang="zh-CN" sz="5000" b="1" dirty="0">
                  <a:solidFill>
                    <a:srgbClr val="6B0261"/>
                  </a:solidFill>
                  <a:latin typeface="微软雅黑" panose="020B0503020204020204" charset="-122"/>
                  <a:ea typeface="微软雅黑" panose="020B0503020204020204" charset="-122"/>
                </a:rPr>
                <a:t>Python</a:t>
              </a:r>
              <a:r>
                <a:rPr lang="zh-CN" altLang="en-US" sz="5000" b="1" dirty="0">
                  <a:solidFill>
                    <a:srgbClr val="6B0261"/>
                  </a:solidFill>
                  <a:latin typeface="微软雅黑" panose="020B0503020204020204" charset="-122"/>
                  <a:ea typeface="微软雅黑" panose="020B0503020204020204" charset="-122"/>
                </a:rPr>
                <a:t>代码提示</a:t>
              </a:r>
              <a:endParaRPr kumimoji="0" lang="zh-CN" altLang="en-US" sz="5000" b="1" i="0" u="none" strike="noStrike" kern="1200" cap="none" spc="0" normalizeH="0" baseline="0" noProof="0" dirty="0">
                <a:ln>
                  <a:noFill/>
                </a:ln>
                <a:solidFill>
                  <a:srgbClr val="6B0261"/>
                </a:solidFill>
                <a:effectLst/>
                <a:uLnTx/>
                <a:uFillTx/>
                <a:latin typeface="微软雅黑" panose="020B0503020204020204" charset="-122"/>
                <a:ea typeface="微软雅黑" panose="020B0503020204020204" charset="-122"/>
              </a:endParaRPr>
            </a:p>
          </p:txBody>
        </p:sp>
        <p:cxnSp>
          <p:nvCxnSpPr>
            <p:cNvPr id="24" name="直接连接符 23"/>
            <p:cNvCxnSpPr/>
            <p:nvPr/>
          </p:nvCxnSpPr>
          <p:spPr>
            <a:xfrm>
              <a:off x="2059461" y="3430718"/>
              <a:ext cx="7711759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Freeform 5"/>
            <p:cNvSpPr>
              <a:spLocks noEditPoints="1"/>
            </p:cNvSpPr>
            <p:nvPr/>
          </p:nvSpPr>
          <p:spPr bwMode="auto">
            <a:xfrm>
              <a:off x="-527823" y="1552169"/>
              <a:ext cx="2387969" cy="3826419"/>
            </a:xfrm>
            <a:custGeom>
              <a:avLst/>
              <a:gdLst>
                <a:gd name="T0" fmla="*/ 0 w 7449"/>
                <a:gd name="T1" fmla="*/ 0 h 11906"/>
                <a:gd name="T2" fmla="*/ 7449 w 7449"/>
                <a:gd name="T3" fmla="*/ 4223 h 11906"/>
                <a:gd name="T4" fmla="*/ 0 w 7449"/>
                <a:gd name="T5" fmla="*/ 4223 h 11906"/>
                <a:gd name="T6" fmla="*/ 0 w 7449"/>
                <a:gd name="T7" fmla="*/ 0 h 11906"/>
                <a:gd name="T8" fmla="*/ 7449 w 7449"/>
                <a:gd name="T9" fmla="*/ 4302 h 11906"/>
                <a:gd name="T10" fmla="*/ 0 w 7449"/>
                <a:gd name="T11" fmla="*/ 8525 h 11906"/>
                <a:gd name="T12" fmla="*/ 0 w 7449"/>
                <a:gd name="T13" fmla="*/ 4302 h 11906"/>
                <a:gd name="T14" fmla="*/ 7449 w 7449"/>
                <a:gd name="T15" fmla="*/ 4302 h 11906"/>
                <a:gd name="T16" fmla="*/ 2857 w 7449"/>
                <a:gd name="T17" fmla="*/ 10038 h 11906"/>
                <a:gd name="T18" fmla="*/ 5 w 7449"/>
                <a:gd name="T19" fmla="*/ 11903 h 11906"/>
                <a:gd name="T20" fmla="*/ 0 w 7449"/>
                <a:gd name="T21" fmla="*/ 11906 h 11906"/>
                <a:gd name="T22" fmla="*/ 0 w 7449"/>
                <a:gd name="T23" fmla="*/ 8789 h 11906"/>
                <a:gd name="T24" fmla="*/ 2857 w 7449"/>
                <a:gd name="T25" fmla="*/ 7136 h 11906"/>
                <a:gd name="T26" fmla="*/ 2857 w 7449"/>
                <a:gd name="T27" fmla="*/ 10038 h 119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449" h="11906">
                  <a:moveTo>
                    <a:pt x="0" y="0"/>
                  </a:moveTo>
                  <a:lnTo>
                    <a:pt x="7449" y="4223"/>
                  </a:lnTo>
                  <a:lnTo>
                    <a:pt x="0" y="4223"/>
                  </a:lnTo>
                  <a:lnTo>
                    <a:pt x="0" y="0"/>
                  </a:lnTo>
                  <a:close/>
                  <a:moveTo>
                    <a:pt x="7449" y="4302"/>
                  </a:moveTo>
                  <a:lnTo>
                    <a:pt x="0" y="8525"/>
                  </a:lnTo>
                  <a:lnTo>
                    <a:pt x="0" y="4302"/>
                  </a:lnTo>
                  <a:lnTo>
                    <a:pt x="7449" y="4302"/>
                  </a:lnTo>
                  <a:close/>
                  <a:moveTo>
                    <a:pt x="2857" y="10038"/>
                  </a:moveTo>
                  <a:cubicBezTo>
                    <a:pt x="2537" y="11326"/>
                    <a:pt x="721" y="11825"/>
                    <a:pt x="5" y="11903"/>
                  </a:cubicBezTo>
                  <a:lnTo>
                    <a:pt x="0" y="11906"/>
                  </a:lnTo>
                  <a:lnTo>
                    <a:pt x="0" y="8789"/>
                  </a:lnTo>
                  <a:lnTo>
                    <a:pt x="2857" y="7136"/>
                  </a:lnTo>
                  <a:lnTo>
                    <a:pt x="2857" y="10038"/>
                  </a:lnTo>
                  <a:close/>
                </a:path>
              </a:pathLst>
            </a:custGeom>
            <a:solidFill>
              <a:srgbClr val="6B0261"/>
            </a:solidFill>
            <a:ln w="5" cap="flat">
              <a:solidFill>
                <a:srgbClr val="6B0261"/>
              </a:solidFill>
              <a:prstDash val="solid"/>
              <a:miter lim="800000"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5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sp>
          <p:nvSpPr>
            <p:cNvPr id="15" name="Freeform 6"/>
            <p:cNvSpPr>
              <a:spLocks noEditPoints="1"/>
            </p:cNvSpPr>
            <p:nvPr/>
          </p:nvSpPr>
          <p:spPr bwMode="auto">
            <a:xfrm>
              <a:off x="1768736" y="2937549"/>
              <a:ext cx="182819" cy="2259004"/>
            </a:xfrm>
            <a:custGeom>
              <a:avLst/>
              <a:gdLst>
                <a:gd name="T0" fmla="*/ 246 w 571"/>
                <a:gd name="T1" fmla="*/ 0 h 7028"/>
                <a:gd name="T2" fmla="*/ 246 w 571"/>
                <a:gd name="T3" fmla="*/ 2716 h 7028"/>
                <a:gd name="T4" fmla="*/ 178 w 571"/>
                <a:gd name="T5" fmla="*/ 2816 h 7028"/>
                <a:gd name="T6" fmla="*/ 286 w 571"/>
                <a:gd name="T7" fmla="*/ 2924 h 7028"/>
                <a:gd name="T8" fmla="*/ 394 w 571"/>
                <a:gd name="T9" fmla="*/ 2816 h 7028"/>
                <a:gd name="T10" fmla="*/ 325 w 571"/>
                <a:gd name="T11" fmla="*/ 2716 h 7028"/>
                <a:gd name="T12" fmla="*/ 325 w 571"/>
                <a:gd name="T13" fmla="*/ 0 h 7028"/>
                <a:gd name="T14" fmla="*/ 246 w 571"/>
                <a:gd name="T15" fmla="*/ 0 h 7028"/>
                <a:gd name="T16" fmla="*/ 0 w 571"/>
                <a:gd name="T17" fmla="*/ 3749 h 7028"/>
                <a:gd name="T18" fmla="*/ 571 w 571"/>
                <a:gd name="T19" fmla="*/ 3749 h 7028"/>
                <a:gd name="T20" fmla="*/ 571 w 571"/>
                <a:gd name="T21" fmla="*/ 3790 h 7028"/>
                <a:gd name="T22" fmla="*/ 0 w 571"/>
                <a:gd name="T23" fmla="*/ 3790 h 7028"/>
                <a:gd name="T24" fmla="*/ 0 w 571"/>
                <a:gd name="T25" fmla="*/ 3749 h 7028"/>
                <a:gd name="T26" fmla="*/ 0 w 571"/>
                <a:gd name="T27" fmla="*/ 3323 h 7028"/>
                <a:gd name="T28" fmla="*/ 0 w 571"/>
                <a:gd name="T29" fmla="*/ 3323 h 7028"/>
                <a:gd name="T30" fmla="*/ 0 w 571"/>
                <a:gd name="T31" fmla="*/ 3323 h 7028"/>
                <a:gd name="T32" fmla="*/ 286 w 571"/>
                <a:gd name="T33" fmla="*/ 3037 h 7028"/>
                <a:gd name="T34" fmla="*/ 571 w 571"/>
                <a:gd name="T35" fmla="*/ 3323 h 7028"/>
                <a:gd name="T36" fmla="*/ 571 w 571"/>
                <a:gd name="T37" fmla="*/ 3323 h 7028"/>
                <a:gd name="T38" fmla="*/ 571 w 571"/>
                <a:gd name="T39" fmla="*/ 3323 h 7028"/>
                <a:gd name="T40" fmla="*/ 571 w 571"/>
                <a:gd name="T41" fmla="*/ 3683 h 7028"/>
                <a:gd name="T42" fmla="*/ 0 w 571"/>
                <a:gd name="T43" fmla="*/ 3683 h 7028"/>
                <a:gd name="T44" fmla="*/ 0 w 571"/>
                <a:gd name="T45" fmla="*/ 3323 h 7028"/>
                <a:gd name="T46" fmla="*/ 37 w 571"/>
                <a:gd name="T47" fmla="*/ 3885 h 7028"/>
                <a:gd name="T48" fmla="*/ 0 w 571"/>
                <a:gd name="T49" fmla="*/ 3885 h 7028"/>
                <a:gd name="T50" fmla="*/ 0 w 571"/>
                <a:gd name="T51" fmla="*/ 7028 h 7028"/>
                <a:gd name="T52" fmla="*/ 37 w 571"/>
                <a:gd name="T53" fmla="*/ 7028 h 7028"/>
                <a:gd name="T54" fmla="*/ 37 w 571"/>
                <a:gd name="T55" fmla="*/ 3885 h 7028"/>
                <a:gd name="T56" fmla="*/ 126 w 571"/>
                <a:gd name="T57" fmla="*/ 3885 h 7028"/>
                <a:gd name="T58" fmla="*/ 89 w 571"/>
                <a:gd name="T59" fmla="*/ 3885 h 7028"/>
                <a:gd name="T60" fmla="*/ 89 w 571"/>
                <a:gd name="T61" fmla="*/ 7028 h 7028"/>
                <a:gd name="T62" fmla="*/ 126 w 571"/>
                <a:gd name="T63" fmla="*/ 7028 h 7028"/>
                <a:gd name="T64" fmla="*/ 126 w 571"/>
                <a:gd name="T65" fmla="*/ 3885 h 7028"/>
                <a:gd name="T66" fmla="*/ 215 w 571"/>
                <a:gd name="T67" fmla="*/ 3885 h 7028"/>
                <a:gd name="T68" fmla="*/ 178 w 571"/>
                <a:gd name="T69" fmla="*/ 3885 h 7028"/>
                <a:gd name="T70" fmla="*/ 178 w 571"/>
                <a:gd name="T71" fmla="*/ 7028 h 7028"/>
                <a:gd name="T72" fmla="*/ 215 w 571"/>
                <a:gd name="T73" fmla="*/ 7028 h 7028"/>
                <a:gd name="T74" fmla="*/ 215 w 571"/>
                <a:gd name="T75" fmla="*/ 3885 h 7028"/>
                <a:gd name="T76" fmla="*/ 304 w 571"/>
                <a:gd name="T77" fmla="*/ 3885 h 7028"/>
                <a:gd name="T78" fmla="*/ 267 w 571"/>
                <a:gd name="T79" fmla="*/ 3885 h 7028"/>
                <a:gd name="T80" fmla="*/ 267 w 571"/>
                <a:gd name="T81" fmla="*/ 7028 h 7028"/>
                <a:gd name="T82" fmla="*/ 304 w 571"/>
                <a:gd name="T83" fmla="*/ 7028 h 7028"/>
                <a:gd name="T84" fmla="*/ 304 w 571"/>
                <a:gd name="T85" fmla="*/ 3885 h 7028"/>
                <a:gd name="T86" fmla="*/ 393 w 571"/>
                <a:gd name="T87" fmla="*/ 3885 h 7028"/>
                <a:gd name="T88" fmla="*/ 356 w 571"/>
                <a:gd name="T89" fmla="*/ 3885 h 7028"/>
                <a:gd name="T90" fmla="*/ 356 w 571"/>
                <a:gd name="T91" fmla="*/ 7028 h 7028"/>
                <a:gd name="T92" fmla="*/ 393 w 571"/>
                <a:gd name="T93" fmla="*/ 7028 h 7028"/>
                <a:gd name="T94" fmla="*/ 393 w 571"/>
                <a:gd name="T95" fmla="*/ 3885 h 7028"/>
                <a:gd name="T96" fmla="*/ 482 w 571"/>
                <a:gd name="T97" fmla="*/ 3885 h 7028"/>
                <a:gd name="T98" fmla="*/ 445 w 571"/>
                <a:gd name="T99" fmla="*/ 3885 h 7028"/>
                <a:gd name="T100" fmla="*/ 445 w 571"/>
                <a:gd name="T101" fmla="*/ 7028 h 7028"/>
                <a:gd name="T102" fmla="*/ 482 w 571"/>
                <a:gd name="T103" fmla="*/ 7028 h 7028"/>
                <a:gd name="T104" fmla="*/ 482 w 571"/>
                <a:gd name="T105" fmla="*/ 3885 h 7028"/>
                <a:gd name="T106" fmla="*/ 571 w 571"/>
                <a:gd name="T107" fmla="*/ 3885 h 7028"/>
                <a:gd name="T108" fmla="*/ 534 w 571"/>
                <a:gd name="T109" fmla="*/ 3885 h 7028"/>
                <a:gd name="T110" fmla="*/ 534 w 571"/>
                <a:gd name="T111" fmla="*/ 7028 h 7028"/>
                <a:gd name="T112" fmla="*/ 571 w 571"/>
                <a:gd name="T113" fmla="*/ 7028 h 7028"/>
                <a:gd name="T114" fmla="*/ 571 w 571"/>
                <a:gd name="T115" fmla="*/ 3885 h 70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571" h="7028">
                  <a:moveTo>
                    <a:pt x="246" y="0"/>
                  </a:moveTo>
                  <a:lnTo>
                    <a:pt x="246" y="2716"/>
                  </a:lnTo>
                  <a:cubicBezTo>
                    <a:pt x="206" y="2731"/>
                    <a:pt x="178" y="2770"/>
                    <a:pt x="178" y="2816"/>
                  </a:cubicBezTo>
                  <a:cubicBezTo>
                    <a:pt x="178" y="2876"/>
                    <a:pt x="226" y="2924"/>
                    <a:pt x="286" y="2924"/>
                  </a:cubicBezTo>
                  <a:cubicBezTo>
                    <a:pt x="345" y="2924"/>
                    <a:pt x="394" y="2876"/>
                    <a:pt x="394" y="2816"/>
                  </a:cubicBezTo>
                  <a:cubicBezTo>
                    <a:pt x="394" y="2770"/>
                    <a:pt x="365" y="2731"/>
                    <a:pt x="325" y="2716"/>
                  </a:cubicBezTo>
                  <a:lnTo>
                    <a:pt x="325" y="0"/>
                  </a:lnTo>
                  <a:lnTo>
                    <a:pt x="246" y="0"/>
                  </a:lnTo>
                  <a:close/>
                  <a:moveTo>
                    <a:pt x="0" y="3749"/>
                  </a:moveTo>
                  <a:lnTo>
                    <a:pt x="571" y="3749"/>
                  </a:lnTo>
                  <a:lnTo>
                    <a:pt x="571" y="3790"/>
                  </a:lnTo>
                  <a:lnTo>
                    <a:pt x="0" y="3790"/>
                  </a:lnTo>
                  <a:lnTo>
                    <a:pt x="0" y="3749"/>
                  </a:lnTo>
                  <a:close/>
                  <a:moveTo>
                    <a:pt x="0" y="3323"/>
                  </a:moveTo>
                  <a:lnTo>
                    <a:pt x="0" y="3323"/>
                  </a:lnTo>
                  <a:lnTo>
                    <a:pt x="0" y="3323"/>
                  </a:lnTo>
                  <a:cubicBezTo>
                    <a:pt x="0" y="3165"/>
                    <a:pt x="128" y="3037"/>
                    <a:pt x="286" y="3037"/>
                  </a:cubicBezTo>
                  <a:cubicBezTo>
                    <a:pt x="443" y="3037"/>
                    <a:pt x="571" y="3165"/>
                    <a:pt x="571" y="3323"/>
                  </a:cubicBezTo>
                  <a:lnTo>
                    <a:pt x="571" y="3323"/>
                  </a:lnTo>
                  <a:lnTo>
                    <a:pt x="571" y="3323"/>
                  </a:lnTo>
                  <a:lnTo>
                    <a:pt x="571" y="3683"/>
                  </a:lnTo>
                  <a:lnTo>
                    <a:pt x="0" y="3683"/>
                  </a:lnTo>
                  <a:lnTo>
                    <a:pt x="0" y="3323"/>
                  </a:lnTo>
                  <a:close/>
                  <a:moveTo>
                    <a:pt x="37" y="3885"/>
                  </a:moveTo>
                  <a:lnTo>
                    <a:pt x="0" y="3885"/>
                  </a:lnTo>
                  <a:lnTo>
                    <a:pt x="0" y="7028"/>
                  </a:lnTo>
                  <a:lnTo>
                    <a:pt x="37" y="7028"/>
                  </a:lnTo>
                  <a:lnTo>
                    <a:pt x="37" y="3885"/>
                  </a:lnTo>
                  <a:close/>
                  <a:moveTo>
                    <a:pt x="126" y="3885"/>
                  </a:moveTo>
                  <a:lnTo>
                    <a:pt x="89" y="3885"/>
                  </a:lnTo>
                  <a:lnTo>
                    <a:pt x="89" y="7028"/>
                  </a:lnTo>
                  <a:lnTo>
                    <a:pt x="126" y="7028"/>
                  </a:lnTo>
                  <a:lnTo>
                    <a:pt x="126" y="3885"/>
                  </a:lnTo>
                  <a:close/>
                  <a:moveTo>
                    <a:pt x="215" y="3885"/>
                  </a:moveTo>
                  <a:lnTo>
                    <a:pt x="178" y="3885"/>
                  </a:lnTo>
                  <a:lnTo>
                    <a:pt x="178" y="7028"/>
                  </a:lnTo>
                  <a:lnTo>
                    <a:pt x="215" y="7028"/>
                  </a:lnTo>
                  <a:lnTo>
                    <a:pt x="215" y="3885"/>
                  </a:lnTo>
                  <a:close/>
                  <a:moveTo>
                    <a:pt x="304" y="3885"/>
                  </a:moveTo>
                  <a:lnTo>
                    <a:pt x="267" y="3885"/>
                  </a:lnTo>
                  <a:lnTo>
                    <a:pt x="267" y="7028"/>
                  </a:lnTo>
                  <a:lnTo>
                    <a:pt x="304" y="7028"/>
                  </a:lnTo>
                  <a:lnTo>
                    <a:pt x="304" y="3885"/>
                  </a:lnTo>
                  <a:close/>
                  <a:moveTo>
                    <a:pt x="393" y="3885"/>
                  </a:moveTo>
                  <a:lnTo>
                    <a:pt x="356" y="3885"/>
                  </a:lnTo>
                  <a:lnTo>
                    <a:pt x="356" y="7028"/>
                  </a:lnTo>
                  <a:lnTo>
                    <a:pt x="393" y="7028"/>
                  </a:lnTo>
                  <a:lnTo>
                    <a:pt x="393" y="3885"/>
                  </a:lnTo>
                  <a:close/>
                  <a:moveTo>
                    <a:pt x="482" y="3885"/>
                  </a:moveTo>
                  <a:lnTo>
                    <a:pt x="445" y="3885"/>
                  </a:lnTo>
                  <a:lnTo>
                    <a:pt x="445" y="7028"/>
                  </a:lnTo>
                  <a:lnTo>
                    <a:pt x="482" y="7028"/>
                  </a:lnTo>
                  <a:lnTo>
                    <a:pt x="482" y="3885"/>
                  </a:lnTo>
                  <a:close/>
                  <a:moveTo>
                    <a:pt x="571" y="3885"/>
                  </a:moveTo>
                  <a:lnTo>
                    <a:pt x="534" y="3885"/>
                  </a:lnTo>
                  <a:lnTo>
                    <a:pt x="534" y="7028"/>
                  </a:lnTo>
                  <a:lnTo>
                    <a:pt x="571" y="7028"/>
                  </a:lnTo>
                  <a:lnTo>
                    <a:pt x="571" y="3885"/>
                  </a:lnTo>
                  <a:close/>
                </a:path>
              </a:pathLst>
            </a:custGeom>
            <a:solidFill>
              <a:srgbClr val="6B0261"/>
            </a:solidFill>
            <a:ln>
              <a:solidFill>
                <a:srgbClr val="6B0261"/>
              </a:solidFill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6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/>
                <a:ea typeface="微软雅黑" panose="020B0503020204020204" charset="-122"/>
                <a:cs typeface="+mn-cs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9060979" y="5688285"/>
              <a:ext cx="2861888" cy="923900"/>
              <a:chOff x="335360" y="5733256"/>
              <a:chExt cx="2558835" cy="923900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 rotWithShape="1">
              <a:blip r:embed="rId4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12406" r="51576"/>
              <a:stretch>
                <a:fillRect/>
              </a:stretch>
            </p:blipFill>
            <p:spPr>
              <a:xfrm>
                <a:off x="335360" y="5733256"/>
                <a:ext cx="1813536" cy="471003"/>
              </a:xfrm>
              <a:prstGeom prst="rect">
                <a:avLst/>
              </a:prstGeom>
            </p:spPr>
          </p:pic>
          <p:pic>
            <p:nvPicPr>
              <p:cNvPr id="18" name="图片 17"/>
              <p:cNvPicPr>
                <a:picLocks noChangeAspect="1"/>
              </p:cNvPicPr>
              <p:nvPr/>
            </p:nvPicPr>
            <p:blipFill rotWithShape="1">
              <a:blip r:embed="rId4">
                <a:biLevel thresh="75000"/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brightnessContrast bright="-40000" contrast="-40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51796" t="20354"/>
              <a:stretch>
                <a:fillRect/>
              </a:stretch>
            </p:blipFill>
            <p:spPr>
              <a:xfrm>
                <a:off x="1088893" y="6228891"/>
                <a:ext cx="1805302" cy="428265"/>
              </a:xfrm>
              <a:prstGeom prst="rect">
                <a:avLst/>
              </a:prstGeom>
            </p:spPr>
          </p:pic>
        </p:grpSp>
        <p:pic>
          <p:nvPicPr>
            <p:cNvPr id="4" name="图形 3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8585806" y="-62582"/>
              <a:ext cx="3568028" cy="1399227"/>
            </a:xfrm>
            <a:prstGeom prst="rect">
              <a:avLst/>
            </a:prstGeom>
          </p:spPr>
        </p:pic>
        <p:sp>
          <p:nvSpPr>
            <p:cNvPr id="2" name="矩形 1">
              <a:extLst>
                <a:ext uri="{FF2B5EF4-FFF2-40B4-BE49-F238E27FC236}">
                  <a16:creationId xmlns:a16="http://schemas.microsoft.com/office/drawing/2014/main" id="{3810F9D2-D1D9-BC74-E03A-B774025C7FFA}"/>
                </a:ext>
              </a:extLst>
            </p:cNvPr>
            <p:cNvSpPr/>
            <p:nvPr/>
          </p:nvSpPr>
          <p:spPr>
            <a:xfrm>
              <a:off x="5094724" y="5109921"/>
              <a:ext cx="1991519" cy="1156727"/>
            </a:xfrm>
            <a:prstGeom prst="rect">
              <a:avLst/>
            </a:prstGeom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6B0261"/>
                  </a:solidFill>
                  <a:effectLst/>
                  <a:uLnTx/>
                  <a:uFillTx/>
                  <a:latin typeface="Times New Roman" panose="02020603050405020304" pitchFamily="18" charset="0"/>
                  <a:ea typeface="微软雅黑" panose="020B0503020204020204" charset="-122"/>
                  <a:cs typeface="Times New Roman" panose="02020603050405020304" pitchFamily="18" charset="0"/>
                </a:rPr>
                <a:t>GROUP 1</a:t>
              </a:r>
            </a:p>
            <a:p>
              <a:pPr marL="0" marR="0" lvl="0" indent="0" algn="ctr" defTabSz="4572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1" lang="en-US" altLang="zh-CN" sz="2800" b="1" dirty="0">
                  <a:solidFill>
                    <a:srgbClr val="6B0261"/>
                  </a:solidFill>
                  <a:latin typeface="Times New Roman" panose="02020603050405020304" pitchFamily="18" charset="0"/>
                  <a:ea typeface="微软雅黑" panose="020B0503020204020204" charset="-122"/>
                  <a:cs typeface="Times New Roman" panose="02020603050405020304" pitchFamily="18" charset="0"/>
                </a:rPr>
                <a:t>2023.07</a:t>
              </a:r>
              <a:endPara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6B026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endParaRPr>
            </a:p>
          </p:txBody>
        </p:sp>
      </p:grpSp>
      <p:pic>
        <p:nvPicPr>
          <p:cNvPr id="7" name="图片 6">
            <a:extLst>
              <a:ext uri="{FF2B5EF4-FFF2-40B4-BE49-F238E27FC236}">
                <a16:creationId xmlns:a16="http://schemas.microsoft.com/office/drawing/2014/main" id="{1AD76631-EC3E-6848-9B6F-1476AEF22053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24"/>
          <a:stretch/>
        </p:blipFill>
        <p:spPr>
          <a:xfrm>
            <a:off x="98017" y="50826"/>
            <a:ext cx="2210055" cy="99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4788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" y="-121709"/>
            <a:ext cx="12201525" cy="8134350"/>
          </a:xfrm>
          <a:prstGeom prst="rect">
            <a:avLst/>
          </a:prstGeom>
        </p:spPr>
      </p:pic>
      <p:sp>
        <p:nvSpPr>
          <p:cNvPr id="26" name="Rectangle 27"/>
          <p:cNvSpPr/>
          <p:nvPr/>
        </p:nvSpPr>
        <p:spPr>
          <a:xfrm>
            <a:off x="0" y="34966"/>
            <a:ext cx="1219200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charset="-122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21" name="组合 20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23" name="图形 22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24" name="文本框 23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项目简介与实现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——</a:t>
                </a:r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前端开发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22" name="图形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368004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-30887" y="-1384532"/>
            <a:ext cx="12222887" cy="9162874"/>
            <a:chOff x="-30887" y="-1384532"/>
            <a:chExt cx="12222887" cy="9162874"/>
          </a:xfrm>
        </p:grpSpPr>
        <p:pic>
          <p:nvPicPr>
            <p:cNvPr id="2" name="图片 1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0887" y="-1384532"/>
              <a:ext cx="12217166" cy="9162874"/>
            </a:xfrm>
            <a:prstGeom prst="rect">
              <a:avLst/>
            </a:prstGeom>
          </p:spPr>
        </p:pic>
        <p:sp>
          <p:nvSpPr>
            <p:cNvPr id="3" name="Rectangle 27"/>
            <p:cNvSpPr/>
            <p:nvPr/>
          </p:nvSpPr>
          <p:spPr>
            <a:xfrm>
              <a:off x="0" y="-1"/>
              <a:ext cx="12192000" cy="6858000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6" name="组合 5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8" name="图形 7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15" name="文本框 14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项目简介与实现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——</a:t>
                </a: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后端</a:t>
                </a:r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开发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7" name="图形 6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6803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Rectangle 27"/>
          <p:cNvSpPr/>
          <p:nvPr/>
        </p:nvSpPr>
        <p:spPr>
          <a:xfrm>
            <a:off x="0" y="34966"/>
            <a:ext cx="1219200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73BFF452-15DC-F5A6-7CF5-F5270D20923B}"/>
              </a:ext>
            </a:extLst>
          </p:cNvPr>
          <p:cNvGrpSpPr/>
          <p:nvPr/>
        </p:nvGrpSpPr>
        <p:grpSpPr>
          <a:xfrm>
            <a:off x="-30887" y="-1384532"/>
            <a:ext cx="12222887" cy="9162874"/>
            <a:chOff x="-30887" y="-1384532"/>
            <a:chExt cx="12222887" cy="9162874"/>
          </a:xfrm>
        </p:grpSpPr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72DE1046-7BF0-B110-B0E1-E15F80BE81C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30887" y="-1384532"/>
              <a:ext cx="12217166" cy="9162874"/>
            </a:xfrm>
            <a:prstGeom prst="rect">
              <a:avLst/>
            </a:prstGeom>
          </p:spPr>
        </p:pic>
        <p:sp>
          <p:nvSpPr>
            <p:cNvPr id="6" name="Rectangle 27">
              <a:extLst>
                <a:ext uri="{FF2B5EF4-FFF2-40B4-BE49-F238E27FC236}">
                  <a16:creationId xmlns:a16="http://schemas.microsoft.com/office/drawing/2014/main" id="{17C27AF9-4471-9258-E25B-C32384F8D812}"/>
                </a:ext>
              </a:extLst>
            </p:cNvPr>
            <p:cNvSpPr/>
            <p:nvPr/>
          </p:nvSpPr>
          <p:spPr>
            <a:xfrm>
              <a:off x="0" y="-1"/>
              <a:ext cx="12192000" cy="6858000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21" name="组合 20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23" name="图形 22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24" name="文本框 23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项目简介与实现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——</a:t>
                </a: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后端</a:t>
                </a:r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开发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22" name="图形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95564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Rectangle 27"/>
          <p:cNvSpPr/>
          <p:nvPr/>
        </p:nvSpPr>
        <p:spPr>
          <a:xfrm>
            <a:off x="9525" y="78660"/>
            <a:ext cx="1219200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A9E2ED3-8E1E-B546-06E6-876A87C82008}"/>
              </a:ext>
            </a:extLst>
          </p:cNvPr>
          <p:cNvGrpSpPr/>
          <p:nvPr/>
        </p:nvGrpSpPr>
        <p:grpSpPr>
          <a:xfrm>
            <a:off x="0" y="-1"/>
            <a:ext cx="12192000" cy="7433953"/>
            <a:chOff x="0" y="-1"/>
            <a:chExt cx="12192000" cy="7433953"/>
          </a:xfrm>
        </p:grpSpPr>
        <p:pic>
          <p:nvPicPr>
            <p:cNvPr id="6" name="Shape 97">
              <a:extLst>
                <a:ext uri="{FF2B5EF4-FFF2-40B4-BE49-F238E27FC236}">
                  <a16:creationId xmlns:a16="http://schemas.microsoft.com/office/drawing/2014/main" id="{194C2E1F-CE9B-CD6F-6976-25FAD13A4401}"/>
                </a:ext>
              </a:extLst>
            </p:cNvPr>
            <p:cNvPicPr preferRelativeResize="0"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1"/>
              <a:ext cx="12192000" cy="743395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7" name="Rectangle 27">
              <a:extLst>
                <a:ext uri="{FF2B5EF4-FFF2-40B4-BE49-F238E27FC236}">
                  <a16:creationId xmlns:a16="http://schemas.microsoft.com/office/drawing/2014/main" id="{E99887BF-490F-5566-8D76-8629870324F4}"/>
                </a:ext>
              </a:extLst>
            </p:cNvPr>
            <p:cNvSpPr/>
            <p:nvPr/>
          </p:nvSpPr>
          <p:spPr>
            <a:xfrm>
              <a:off x="0" y="-1"/>
              <a:ext cx="12192000" cy="6858000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21" name="组合 20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23" name="图形 22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24" name="文本框 23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项目简介与实现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——</a:t>
                </a:r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数据准备及预处理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22" name="图形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856792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Rectangle 27"/>
          <p:cNvSpPr/>
          <p:nvPr/>
        </p:nvSpPr>
        <p:spPr>
          <a:xfrm>
            <a:off x="9525" y="78660"/>
            <a:ext cx="1219200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charset="-122"/>
              <a:cs typeface="+mn-cs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408FC5EC-28C8-505A-F692-4F1A83E3DA4C}"/>
              </a:ext>
            </a:extLst>
          </p:cNvPr>
          <p:cNvGrpSpPr/>
          <p:nvPr/>
        </p:nvGrpSpPr>
        <p:grpSpPr>
          <a:xfrm>
            <a:off x="0" y="-1"/>
            <a:ext cx="12192000" cy="7433953"/>
            <a:chOff x="0" y="-1"/>
            <a:chExt cx="12192000" cy="7433953"/>
          </a:xfrm>
        </p:grpSpPr>
        <p:pic>
          <p:nvPicPr>
            <p:cNvPr id="6" name="Shape 97">
              <a:extLst>
                <a:ext uri="{FF2B5EF4-FFF2-40B4-BE49-F238E27FC236}">
                  <a16:creationId xmlns:a16="http://schemas.microsoft.com/office/drawing/2014/main" id="{7AF63848-F4BF-6F72-5BDB-B2CBE2E36D2B}"/>
                </a:ext>
              </a:extLst>
            </p:cNvPr>
            <p:cNvPicPr preferRelativeResize="0"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1"/>
              <a:ext cx="12192000" cy="743395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" name="Rectangle 27">
              <a:extLst>
                <a:ext uri="{FF2B5EF4-FFF2-40B4-BE49-F238E27FC236}">
                  <a16:creationId xmlns:a16="http://schemas.microsoft.com/office/drawing/2014/main" id="{F8FD2AB1-DDE2-1CCD-BAFA-007EEA0DE7DB}"/>
                </a:ext>
              </a:extLst>
            </p:cNvPr>
            <p:cNvSpPr/>
            <p:nvPr/>
          </p:nvSpPr>
          <p:spPr>
            <a:xfrm>
              <a:off x="0" y="-1"/>
              <a:ext cx="12192000" cy="6858000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21" name="组合 20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23" name="图形 22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24" name="文本框 23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项目简介与实现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——</a:t>
                </a:r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数据准备及预处理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22" name="图形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5608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6" name="Rectangle 27"/>
          <p:cNvSpPr/>
          <p:nvPr/>
        </p:nvSpPr>
        <p:spPr>
          <a:xfrm>
            <a:off x="9525" y="78660"/>
            <a:ext cx="1219200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charset="-122"/>
              <a:cs typeface="+mn-cs"/>
            </a:endParaRPr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0AD3F3A8-CBC1-AA0D-76EB-37D88CD1E363}"/>
              </a:ext>
            </a:extLst>
          </p:cNvPr>
          <p:cNvGrpSpPr/>
          <p:nvPr/>
        </p:nvGrpSpPr>
        <p:grpSpPr>
          <a:xfrm>
            <a:off x="0" y="-1"/>
            <a:ext cx="12192000" cy="7433953"/>
            <a:chOff x="0" y="-1"/>
            <a:chExt cx="12192000" cy="7433953"/>
          </a:xfrm>
        </p:grpSpPr>
        <p:pic>
          <p:nvPicPr>
            <p:cNvPr id="3" name="Shape 97">
              <a:extLst>
                <a:ext uri="{FF2B5EF4-FFF2-40B4-BE49-F238E27FC236}">
                  <a16:creationId xmlns:a16="http://schemas.microsoft.com/office/drawing/2014/main" id="{E552A20C-98E7-5FF9-0765-61EAA7DB5078}"/>
                </a:ext>
              </a:extLst>
            </p:cNvPr>
            <p:cNvPicPr preferRelativeResize="0"/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-1"/>
              <a:ext cx="12192000" cy="743395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Rectangle 27">
              <a:extLst>
                <a:ext uri="{FF2B5EF4-FFF2-40B4-BE49-F238E27FC236}">
                  <a16:creationId xmlns:a16="http://schemas.microsoft.com/office/drawing/2014/main" id="{D70F7C18-1109-4EBC-6F35-1AA080778BA8}"/>
                </a:ext>
              </a:extLst>
            </p:cNvPr>
            <p:cNvSpPr/>
            <p:nvPr/>
          </p:nvSpPr>
          <p:spPr>
            <a:xfrm>
              <a:off x="0" y="-1"/>
              <a:ext cx="12192000" cy="6858000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21" name="组合 20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23" name="图形 22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24" name="文本框 23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项目简介与实现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——</a:t>
                </a:r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数据库设计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22" name="图形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838732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" y="-121709"/>
            <a:ext cx="12201525" cy="8134350"/>
          </a:xfrm>
          <a:prstGeom prst="rect">
            <a:avLst/>
          </a:prstGeom>
        </p:spPr>
      </p:pic>
      <p:sp>
        <p:nvSpPr>
          <p:cNvPr id="26" name="Rectangle 27"/>
          <p:cNvSpPr/>
          <p:nvPr/>
        </p:nvSpPr>
        <p:spPr>
          <a:xfrm>
            <a:off x="9525" y="78660"/>
            <a:ext cx="1219200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charset="-122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21" name="组合 20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23" name="图形 22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24" name="文本框 23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项目简介与实现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——</a:t>
                </a:r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数据库设计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22" name="图形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280970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5073650" y="1676488"/>
              <a:ext cx="24384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7E0C6E"/>
                      </a:gs>
                      <a:gs pos="69000">
                        <a:srgbClr val="983D8B">
                          <a:alpha val="0"/>
                        </a:srgbClr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Forte" panose="03060902040502070203" charset="0"/>
                  <a:ea typeface="纤黑体" panose="02000000000000000000" charset="-122"/>
                  <a:cs typeface="+mn-cs"/>
                  <a:sym typeface="Forte" panose="03060902040502070203" charset="0"/>
                </a:rPr>
                <a:t>04</a:t>
              </a:r>
              <a:endParaRPr kumimoji="0" lang="zh-CN" altLang="en-US" sz="13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7E0C6E"/>
                    </a:gs>
                    <a:gs pos="69000">
                      <a:srgbClr val="983D8B">
                        <a:alpha val="0"/>
                      </a:srgb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Forte" panose="03060902040502070203" charset="0"/>
                <a:ea typeface="纤黑体" panose="02000000000000000000" charset="-122"/>
                <a:cs typeface="+mn-cs"/>
                <a:sym typeface="Forte" panose="03060902040502070203" charset="0"/>
              </a:endParaRPr>
            </a:p>
          </p:txBody>
        </p:sp>
        <p:sp>
          <p:nvSpPr>
            <p:cNvPr id="14" name="文本占位符 7"/>
            <p:cNvSpPr txBox="1"/>
            <p:nvPr/>
          </p:nvSpPr>
          <p:spPr>
            <a:xfrm>
              <a:off x="2103460" y="2895303"/>
              <a:ext cx="7985081" cy="533697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srgbClr val="7E0C6E"/>
                  </a:solidFill>
                  <a:effectLst/>
                  <a:uLnTx/>
                  <a:uFillTx/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cs"/>
                </a:rPr>
                <a:t>总结与展望</a:t>
              </a: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7E0C6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  <a:sym typeface="Forte" panose="03060902040502070203" charset="0"/>
              </a:endParaRPr>
            </a:p>
          </p:txBody>
        </p:sp>
        <p:sp>
          <p:nvSpPr>
            <p:cNvPr id="15" name="文本占位符 8"/>
            <p:cNvSpPr txBox="1"/>
            <p:nvPr/>
          </p:nvSpPr>
          <p:spPr>
            <a:xfrm>
              <a:off x="2141561" y="3556809"/>
              <a:ext cx="7908878" cy="617257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E0C6E"/>
                  </a:solidFill>
                  <a:effectLst/>
                  <a:uLnTx/>
                  <a:uFillTx/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cs"/>
                  <a:sym typeface="Forte" panose="03060902040502070203" charset="0"/>
                </a:rPr>
                <a:t>Summary and Outlook</a:t>
              </a:r>
            </a:p>
          </p:txBody>
        </p:sp>
        <p:pic>
          <p:nvPicPr>
            <p:cNvPr id="2" name="图片 1" descr="3cfe46623ec260e3ddb66073058786c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32714" y="140970"/>
              <a:ext cx="1267870" cy="1260000"/>
            </a:xfrm>
            <a:prstGeom prst="rect">
              <a:avLst/>
            </a:prstGeom>
          </p:spPr>
        </p:pic>
        <p:pic>
          <p:nvPicPr>
            <p:cNvPr id="7" name="图形 6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7967"/>
            <a:stretch>
              <a:fillRect/>
            </a:stretch>
          </p:blipFill>
          <p:spPr>
            <a:xfrm>
              <a:off x="11010265" y="4869180"/>
              <a:ext cx="1181735" cy="1905000"/>
            </a:xfrm>
            <a:prstGeom prst="rect">
              <a:avLst/>
            </a:prstGeom>
          </p:spPr>
        </p:pic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58D5852-BE5A-60EF-9D95-7A4D064961D1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24"/>
          <a:stretch/>
        </p:blipFill>
        <p:spPr>
          <a:xfrm>
            <a:off x="9905237" y="211369"/>
            <a:ext cx="2210055" cy="99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0379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9525" y="-121709"/>
            <a:ext cx="12201525" cy="8134350"/>
            <a:chOff x="-9525" y="-121709"/>
            <a:chExt cx="12201525" cy="8134350"/>
          </a:xfrm>
        </p:grpSpPr>
        <p:grpSp>
          <p:nvGrpSpPr>
            <p:cNvPr id="13" name="组合 12"/>
            <p:cNvGrpSpPr/>
            <p:nvPr/>
          </p:nvGrpSpPr>
          <p:grpSpPr>
            <a:xfrm>
              <a:off x="-9525" y="-121709"/>
              <a:ext cx="12201525" cy="8134350"/>
              <a:chOff x="-9525" y="-121709"/>
              <a:chExt cx="12201525" cy="8134350"/>
            </a:xfrm>
          </p:grpSpPr>
          <p:pic>
            <p:nvPicPr>
              <p:cNvPr id="14" name="图片 13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9525" y="-121709"/>
                <a:ext cx="12201525" cy="8134350"/>
              </a:xfrm>
              <a:prstGeom prst="rect">
                <a:avLst/>
              </a:prstGeom>
            </p:spPr>
          </p:pic>
          <p:sp>
            <p:nvSpPr>
              <p:cNvPr id="15" name="Rectangle 27"/>
              <p:cNvSpPr/>
              <p:nvPr/>
            </p:nvSpPr>
            <p:spPr>
              <a:xfrm>
                <a:off x="0" y="-1"/>
                <a:ext cx="12192000" cy="6858000"/>
              </a:xfrm>
              <a:prstGeom prst="rect">
                <a:avLst/>
              </a:prstGeom>
              <a:solidFill>
                <a:schemeClr val="bg1">
                  <a:alpha val="81000"/>
                </a:schemeClr>
              </a:soli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 panose="020B0503020204020204" charset="-122"/>
                  <a:cs typeface="+mn-ea"/>
                </a:endParaRPr>
              </a:p>
            </p:txBody>
          </p:sp>
        </p:grpSp>
        <p:grpSp>
          <p:nvGrpSpPr>
            <p:cNvPr id="4" name="组合 3"/>
            <p:cNvGrpSpPr/>
            <p:nvPr/>
          </p:nvGrpSpPr>
          <p:grpSpPr>
            <a:xfrm>
              <a:off x="231775" y="78660"/>
              <a:ext cx="11869034" cy="771220"/>
              <a:chOff x="231775" y="142160"/>
              <a:chExt cx="11869034" cy="771220"/>
            </a:xfrm>
          </p:grpSpPr>
          <p:grpSp>
            <p:nvGrpSpPr>
              <p:cNvPr id="7" name="组合 6"/>
              <p:cNvGrpSpPr/>
              <p:nvPr/>
            </p:nvGrpSpPr>
            <p:grpSpPr>
              <a:xfrm>
                <a:off x="231775" y="217761"/>
                <a:ext cx="9278266" cy="594306"/>
                <a:chOff x="231775" y="217761"/>
                <a:chExt cx="9278266" cy="594306"/>
              </a:xfrm>
            </p:grpSpPr>
            <p:pic>
              <p:nvPicPr>
                <p:cNvPr id="9" name="图形 8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31775" y="217761"/>
                  <a:ext cx="9278266" cy="594306"/>
                </a:xfrm>
                <a:prstGeom prst="rect">
                  <a:avLst/>
                </a:prstGeom>
              </p:spPr>
            </p:pic>
            <p:sp>
              <p:nvSpPr>
                <p:cNvPr id="10" name="文本框 9"/>
                <p:cNvSpPr txBox="1"/>
                <p:nvPr/>
              </p:nvSpPr>
              <p:spPr>
                <a:xfrm>
                  <a:off x="1507739" y="290380"/>
                  <a:ext cx="6525580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342900" marR="0" lvl="0" indent="-3429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Wingdings" panose="05000000000000000000" pitchFamily="2" charset="2"/>
                    <a:buChar char="Ø"/>
                    <a:tabLst/>
                    <a:defRPr/>
                  </a:pPr>
                  <a:r>
                    <a:rPr kumimoji="0" lang="zh-CN" altLang="en-US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微软雅黑" panose="020B0503020204020204" charset="-122"/>
                      <a:ea typeface="微软雅黑" panose="020B0503020204020204" charset="-122"/>
                      <a:cs typeface="+mn-cs"/>
                    </a:rPr>
                    <a:t>总结与展望</a:t>
                  </a:r>
                  <a:r>
                    <a:rPr kumimoji="0" lang="en-US" altLang="zh-CN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微软雅黑" panose="020B0503020204020204" charset="-122"/>
                      <a:ea typeface="微软雅黑" panose="020B0503020204020204" charset="-122"/>
                      <a:cs typeface="+mn-cs"/>
                    </a:rPr>
                    <a:t>——</a:t>
                  </a:r>
                  <a:r>
                    <a:rPr kumimoji="0" lang="zh-CN" altLang="en-US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C000"/>
                      </a:solidFill>
                      <a:effectLst/>
                      <a:uLnTx/>
                      <a:uFillTx/>
                      <a:latin typeface="微软雅黑" panose="020B0503020204020204" charset="-122"/>
                      <a:ea typeface="微软雅黑" panose="020B0503020204020204" charset="-122"/>
                      <a:cs typeface="+mn-cs"/>
                    </a:rPr>
                    <a:t>项目不足</a:t>
                  </a:r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pic>
            <p:nvPicPr>
              <p:cNvPr id="8" name="图形 7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01231" y="142160"/>
                <a:ext cx="2499578" cy="77122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812157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-734728" y="-1"/>
            <a:ext cx="12926728" cy="6883123"/>
            <a:chOff x="-734728" y="-1"/>
            <a:chExt cx="12926728" cy="6883123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246" b="14890"/>
            <a:stretch>
              <a:fillRect/>
            </a:stretch>
          </p:blipFill>
          <p:spPr>
            <a:xfrm>
              <a:off x="-734728" y="0"/>
              <a:ext cx="12926728" cy="6883122"/>
            </a:xfrm>
            <a:prstGeom prst="rect">
              <a:avLst/>
            </a:prstGeom>
          </p:spPr>
        </p:pic>
        <p:sp>
          <p:nvSpPr>
            <p:cNvPr id="9" name="Rectangle 27"/>
            <p:cNvSpPr/>
            <p:nvPr/>
          </p:nvSpPr>
          <p:spPr>
            <a:xfrm>
              <a:off x="0" y="-1"/>
              <a:ext cx="12192000" cy="6858000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3" name="组合 2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5" name="图形 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6" name="文本框 5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总结与展望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——</a:t>
                </a: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项目不足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4" name="图形 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82330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/>
        </p:nvPicPr>
        <p:blipFill>
          <a:blip r:embed="rId3"/>
          <a:srcRect l="19248" r="57817" b="1451"/>
          <a:stretch>
            <a:fillRect/>
          </a:stretch>
        </p:blipFill>
        <p:spPr>
          <a:xfrm>
            <a:off x="0" y="1"/>
            <a:ext cx="2796209" cy="6857999"/>
          </a:xfrm>
          <a:custGeom>
            <a:avLst/>
            <a:gdLst>
              <a:gd name="connsiteX0" fmla="*/ 0 w 2796209"/>
              <a:gd name="connsiteY0" fmla="*/ 0 h 6758489"/>
              <a:gd name="connsiteX1" fmla="*/ 2796209 w 2796209"/>
              <a:gd name="connsiteY1" fmla="*/ 0 h 6758489"/>
              <a:gd name="connsiteX2" fmla="*/ 2796209 w 2796209"/>
              <a:gd name="connsiteY2" fmla="*/ 6758489 h 6758489"/>
              <a:gd name="connsiteX3" fmla="*/ 0 w 2796209"/>
              <a:gd name="connsiteY3" fmla="*/ 6758489 h 67584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96209" h="6758489">
                <a:moveTo>
                  <a:pt x="0" y="0"/>
                </a:moveTo>
                <a:lnTo>
                  <a:pt x="2796209" y="0"/>
                </a:lnTo>
                <a:lnTo>
                  <a:pt x="2796209" y="6758489"/>
                </a:lnTo>
                <a:lnTo>
                  <a:pt x="0" y="6758489"/>
                </a:lnTo>
                <a:close/>
              </a:path>
            </a:pathLst>
          </a:custGeom>
        </p:spPr>
      </p:pic>
      <p:sp>
        <p:nvSpPr>
          <p:cNvPr id="8" name="Rectangle 7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Forte" panose="03060902040502070203" charset="0"/>
              <a:ea typeface="微软雅黑" panose="020B0503020204020204" charset="-122"/>
              <a:cs typeface="+mn-cs"/>
              <a:sym typeface="Forte" panose="03060902040502070203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lum bright="70000" contrast="-70000"/>
          </a:blip>
          <a:stretch>
            <a:fillRect/>
          </a:stretch>
        </p:blipFill>
        <p:spPr>
          <a:xfrm>
            <a:off x="655715" y="1028700"/>
            <a:ext cx="1614199" cy="1614199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7791" y="2890282"/>
            <a:ext cx="1820623" cy="276798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9607824" y="155840"/>
            <a:ext cx="1643271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400" b="1" i="0" u="none" strike="noStrike" kern="1200" cap="none" spc="0" normalizeH="0" baseline="0" noProof="0" dirty="0">
                <a:ln>
                  <a:noFill/>
                </a:ln>
                <a:solidFill>
                  <a:srgbClr val="7E0C6E"/>
                </a:solidFill>
                <a:effectLst/>
                <a:uLnTx/>
                <a:uFillTx/>
                <a:latin typeface="华文行楷" panose="02010800040101010101" charset="-122"/>
                <a:ea typeface="华文行楷" panose="02010800040101010101" charset="-122"/>
                <a:cs typeface="+mn-cs"/>
              </a:rPr>
              <a:t>目录</a:t>
            </a:r>
          </a:p>
        </p:txBody>
      </p:sp>
      <p:pic>
        <p:nvPicPr>
          <p:cNvPr id="9" name="图形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rcRect l="24679" t="73278"/>
          <a:stretch>
            <a:fillRect/>
          </a:stretch>
        </p:blipFill>
        <p:spPr>
          <a:xfrm>
            <a:off x="9517768" y="925281"/>
            <a:ext cx="1823383" cy="199589"/>
          </a:xfrm>
          <a:custGeom>
            <a:avLst/>
            <a:gdLst>
              <a:gd name="connsiteX0" fmla="*/ 0 w 2604270"/>
              <a:gd name="connsiteY0" fmla="*/ 0 h 285065"/>
              <a:gd name="connsiteX1" fmla="*/ 2604270 w 2604270"/>
              <a:gd name="connsiteY1" fmla="*/ 0 h 285065"/>
              <a:gd name="connsiteX2" fmla="*/ 2604270 w 2604270"/>
              <a:gd name="connsiteY2" fmla="*/ 285065 h 285065"/>
              <a:gd name="connsiteX3" fmla="*/ 0 w 2604270"/>
              <a:gd name="connsiteY3" fmla="*/ 285065 h 2850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4270" h="285065">
                <a:moveTo>
                  <a:pt x="0" y="0"/>
                </a:moveTo>
                <a:lnTo>
                  <a:pt x="2604270" y="0"/>
                </a:lnTo>
                <a:lnTo>
                  <a:pt x="2604270" y="285065"/>
                </a:lnTo>
                <a:lnTo>
                  <a:pt x="0" y="285065"/>
                </a:lnTo>
                <a:close/>
              </a:path>
            </a:pathLst>
          </a:custGeom>
        </p:spPr>
      </p:pic>
      <p:grpSp>
        <p:nvGrpSpPr>
          <p:cNvPr id="52" name="组合 51"/>
          <p:cNvGrpSpPr/>
          <p:nvPr/>
        </p:nvGrpSpPr>
        <p:grpSpPr>
          <a:xfrm>
            <a:off x="3560560" y="1028051"/>
            <a:ext cx="51098" cy="5585880"/>
            <a:chOff x="3560560" y="1028051"/>
            <a:chExt cx="51098" cy="5585880"/>
          </a:xfrm>
        </p:grpSpPr>
        <p:sp>
          <p:nvSpPr>
            <p:cNvPr id="33" name="矩形 32"/>
            <p:cNvSpPr/>
            <p:nvPr/>
          </p:nvSpPr>
          <p:spPr>
            <a:xfrm>
              <a:off x="3560560" y="3795082"/>
              <a:ext cx="51098" cy="2818849"/>
            </a:xfrm>
            <a:prstGeom prst="rect">
              <a:avLst/>
            </a:prstGeom>
            <a:gradFill>
              <a:gsLst>
                <a:gs pos="68401">
                  <a:srgbClr val="CDA9C8"/>
                </a:gs>
                <a:gs pos="50001">
                  <a:srgbClr val="7E0C6E"/>
                </a:gs>
                <a:gs pos="24700">
                  <a:srgbClr val="7E0C6E"/>
                </a:gs>
                <a:gs pos="0">
                  <a:srgbClr val="7E0C6E"/>
                </a:gs>
                <a:gs pos="100000">
                  <a:schemeClr val="bg1">
                    <a:lumMod val="9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10800000">
              <a:off x="3560560" y="1028051"/>
              <a:ext cx="51098" cy="2818849"/>
            </a:xfrm>
            <a:prstGeom prst="rect">
              <a:avLst/>
            </a:prstGeom>
            <a:gradFill>
              <a:gsLst>
                <a:gs pos="68401">
                  <a:srgbClr val="CDA9C8"/>
                </a:gs>
                <a:gs pos="50001">
                  <a:srgbClr val="7E0C6E"/>
                </a:gs>
                <a:gs pos="24700">
                  <a:srgbClr val="7E0C6E"/>
                </a:gs>
                <a:gs pos="0">
                  <a:srgbClr val="7E0C6E"/>
                </a:gs>
                <a:gs pos="100000">
                  <a:schemeClr val="bg1">
                    <a:lumMod val="9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charset="-122"/>
                <a:ea typeface="等线" panose="02010600030101010101" charset="-122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4099453" y="1285142"/>
            <a:ext cx="7744784" cy="705744"/>
            <a:chOff x="4099453" y="1322978"/>
            <a:chExt cx="7744784" cy="705744"/>
          </a:xfrm>
        </p:grpSpPr>
        <p:grpSp>
          <p:nvGrpSpPr>
            <p:cNvPr id="15" name="组合 14"/>
            <p:cNvGrpSpPr/>
            <p:nvPr/>
          </p:nvGrpSpPr>
          <p:grpSpPr>
            <a:xfrm>
              <a:off x="4099453" y="1322978"/>
              <a:ext cx="7744784" cy="705744"/>
              <a:chOff x="3356891" y="2074277"/>
              <a:chExt cx="7744784" cy="705744"/>
            </a:xfrm>
          </p:grpSpPr>
          <p:sp>
            <p:nvSpPr>
              <p:cNvPr id="48" name="矩形 47"/>
              <p:cNvSpPr/>
              <p:nvPr/>
            </p:nvSpPr>
            <p:spPr>
              <a:xfrm>
                <a:off x="4357208" y="2147919"/>
                <a:ext cx="6732193" cy="5707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49" name="矩形 48"/>
              <p:cNvSpPr/>
              <p:nvPr/>
            </p:nvSpPr>
            <p:spPr>
              <a:xfrm>
                <a:off x="3356891" y="2074277"/>
                <a:ext cx="1024865" cy="705744"/>
              </a:xfrm>
              <a:prstGeom prst="rect">
                <a:avLst/>
              </a:prstGeom>
              <a:solidFill>
                <a:srgbClr val="7E0C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4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方正仿郭简体" panose="03000509000000000000" pitchFamily="65" charset="-122"/>
                    <a:ea typeface="方正仿郭简体" panose="03000509000000000000" pitchFamily="65" charset="-122"/>
                    <a:cs typeface="方正仿郭简体" panose="03000509000000000000" pitchFamily="65" charset="-122"/>
                  </a:rPr>
                  <a:t>一</a:t>
                </a:r>
              </a:p>
            </p:txBody>
          </p:sp>
          <p:sp>
            <p:nvSpPr>
              <p:cNvPr id="50" name="矩形 49"/>
              <p:cNvSpPr/>
              <p:nvPr/>
            </p:nvSpPr>
            <p:spPr>
              <a:xfrm>
                <a:off x="10966663" y="2141567"/>
                <a:ext cx="135012" cy="584169"/>
              </a:xfrm>
              <a:prstGeom prst="rect">
                <a:avLst/>
              </a:prstGeom>
              <a:solidFill>
                <a:srgbClr val="7E0C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sp>
          <p:nvSpPr>
            <p:cNvPr id="4" name="文本框 3"/>
            <p:cNvSpPr txBox="1"/>
            <p:nvPr/>
          </p:nvSpPr>
          <p:spPr>
            <a:xfrm>
              <a:off x="5118753" y="1410555"/>
              <a:ext cx="641753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prstClr val="black"/>
                  </a:solidFill>
                  <a:latin typeface="方正魏碑简体" panose="03000509000000000000" pitchFamily="65" charset="-122"/>
                  <a:ea typeface="方正魏碑简体" panose="03000509000000000000" pitchFamily="65" charset="-122"/>
                </a:rPr>
                <a:t>分工安排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方正魏碑简体" panose="03000509000000000000" pitchFamily="65" charset="-122"/>
                <a:ea typeface="方正魏碑简体" panose="03000509000000000000" pitchFamily="65" charset="-122"/>
                <a:cs typeface="+mn-cs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4099453" y="2640252"/>
            <a:ext cx="7744784" cy="705744"/>
            <a:chOff x="4099453" y="2320100"/>
            <a:chExt cx="7744784" cy="705744"/>
          </a:xfrm>
        </p:grpSpPr>
        <p:grpSp>
          <p:nvGrpSpPr>
            <p:cNvPr id="16" name="组合 15"/>
            <p:cNvGrpSpPr/>
            <p:nvPr/>
          </p:nvGrpSpPr>
          <p:grpSpPr>
            <a:xfrm>
              <a:off x="4099453" y="2320100"/>
              <a:ext cx="7744784" cy="705744"/>
              <a:chOff x="3356891" y="2074277"/>
              <a:chExt cx="7744784" cy="705744"/>
            </a:xfrm>
          </p:grpSpPr>
          <p:sp>
            <p:nvSpPr>
              <p:cNvPr id="45" name="矩形 44"/>
              <p:cNvSpPr/>
              <p:nvPr/>
            </p:nvSpPr>
            <p:spPr>
              <a:xfrm>
                <a:off x="4357208" y="2147919"/>
                <a:ext cx="6732193" cy="5707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46" name="矩形 45"/>
              <p:cNvSpPr/>
              <p:nvPr/>
            </p:nvSpPr>
            <p:spPr>
              <a:xfrm>
                <a:off x="3356891" y="2074277"/>
                <a:ext cx="1024865" cy="705744"/>
              </a:xfrm>
              <a:prstGeom prst="rect">
                <a:avLst/>
              </a:prstGeom>
              <a:solidFill>
                <a:srgbClr val="7E0C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4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方正仿郭简体" panose="03000509000000000000" pitchFamily="65" charset="-122"/>
                    <a:ea typeface="方正仿郭简体" panose="03000509000000000000" pitchFamily="65" charset="-122"/>
                    <a:cs typeface="方正仿郭简体" panose="03000509000000000000" pitchFamily="65" charset="-122"/>
                  </a:rPr>
                  <a:t>二</a:t>
                </a:r>
              </a:p>
            </p:txBody>
          </p:sp>
          <p:sp>
            <p:nvSpPr>
              <p:cNvPr id="47" name="矩形 46"/>
              <p:cNvSpPr/>
              <p:nvPr/>
            </p:nvSpPr>
            <p:spPr>
              <a:xfrm>
                <a:off x="10966663" y="2141567"/>
                <a:ext cx="135012" cy="584169"/>
              </a:xfrm>
              <a:prstGeom prst="rect">
                <a:avLst/>
              </a:prstGeom>
              <a:solidFill>
                <a:srgbClr val="7E0C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sp>
          <p:nvSpPr>
            <p:cNvPr id="10" name="文本框 9"/>
            <p:cNvSpPr txBox="1"/>
            <p:nvPr/>
          </p:nvSpPr>
          <p:spPr>
            <a:xfrm>
              <a:off x="5099578" y="2388943"/>
              <a:ext cx="6609715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魏碑简体" panose="03000509000000000000" pitchFamily="65" charset="-122"/>
                  <a:ea typeface="方正魏碑简体" panose="03000509000000000000" pitchFamily="65" charset="-122"/>
                  <a:cs typeface="+mn-cs"/>
                </a:rPr>
                <a:t>选题的背景与意义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方正魏碑简体" panose="03000509000000000000" pitchFamily="65" charset="-122"/>
                <a:ea typeface="方正魏碑简体" panose="03000509000000000000" pitchFamily="65" charset="-122"/>
                <a:cs typeface="+mn-cs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4099453" y="4073860"/>
            <a:ext cx="7744784" cy="705744"/>
            <a:chOff x="4099453" y="3351308"/>
            <a:chExt cx="7744784" cy="705744"/>
          </a:xfrm>
        </p:grpSpPr>
        <p:grpSp>
          <p:nvGrpSpPr>
            <p:cNvPr id="18" name="组合 17"/>
            <p:cNvGrpSpPr/>
            <p:nvPr/>
          </p:nvGrpSpPr>
          <p:grpSpPr>
            <a:xfrm>
              <a:off x="4099453" y="3351308"/>
              <a:ext cx="7744784" cy="705744"/>
              <a:chOff x="3356891" y="2074277"/>
              <a:chExt cx="7744784" cy="705744"/>
            </a:xfrm>
          </p:grpSpPr>
          <p:sp>
            <p:nvSpPr>
              <p:cNvPr id="41" name="矩形 40"/>
              <p:cNvSpPr/>
              <p:nvPr/>
            </p:nvSpPr>
            <p:spPr>
              <a:xfrm>
                <a:off x="4357208" y="2147919"/>
                <a:ext cx="6732193" cy="5707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42" name="矩形 41"/>
              <p:cNvSpPr/>
              <p:nvPr/>
            </p:nvSpPr>
            <p:spPr>
              <a:xfrm>
                <a:off x="3356891" y="2074277"/>
                <a:ext cx="1024865" cy="705744"/>
              </a:xfrm>
              <a:prstGeom prst="rect">
                <a:avLst/>
              </a:prstGeom>
              <a:solidFill>
                <a:srgbClr val="7E0C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4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方正仿郭简体" panose="03000509000000000000" pitchFamily="65" charset="-122"/>
                    <a:ea typeface="方正仿郭简体" panose="03000509000000000000" pitchFamily="65" charset="-122"/>
                    <a:cs typeface="方正仿郭简体" panose="03000509000000000000" pitchFamily="65" charset="-122"/>
                  </a:rPr>
                  <a:t>三</a:t>
                </a:r>
              </a:p>
            </p:txBody>
          </p:sp>
          <p:sp>
            <p:nvSpPr>
              <p:cNvPr id="44" name="矩形 43"/>
              <p:cNvSpPr/>
              <p:nvPr/>
            </p:nvSpPr>
            <p:spPr>
              <a:xfrm>
                <a:off x="10966663" y="2141567"/>
                <a:ext cx="135012" cy="584169"/>
              </a:xfrm>
              <a:prstGeom prst="rect">
                <a:avLst/>
              </a:prstGeom>
              <a:solidFill>
                <a:srgbClr val="7E0C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sp>
          <p:nvSpPr>
            <p:cNvPr id="13" name="文本框 12"/>
            <p:cNvSpPr txBox="1"/>
            <p:nvPr/>
          </p:nvSpPr>
          <p:spPr>
            <a:xfrm>
              <a:off x="5099770" y="3420657"/>
              <a:ext cx="6604439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方正魏碑简体" panose="03000509000000000000" pitchFamily="65" charset="-122"/>
                  <a:ea typeface="方正魏碑简体" panose="03000509000000000000" pitchFamily="65" charset="-122"/>
                  <a:cs typeface="+mn-cs"/>
                  <a:sym typeface="+mn-ea"/>
                </a:rPr>
                <a:t>项目简介与实现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方正魏碑简体" panose="03000509000000000000" pitchFamily="65" charset="-122"/>
                <a:ea typeface="方正魏碑简体" panose="03000509000000000000" pitchFamily="65" charset="-122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099453" y="5424813"/>
            <a:ext cx="7744784" cy="705744"/>
            <a:chOff x="4099453" y="4463242"/>
            <a:chExt cx="7744784" cy="705744"/>
          </a:xfrm>
        </p:grpSpPr>
        <p:grpSp>
          <p:nvGrpSpPr>
            <p:cNvPr id="12" name="组合 11"/>
            <p:cNvGrpSpPr/>
            <p:nvPr/>
          </p:nvGrpSpPr>
          <p:grpSpPr>
            <a:xfrm>
              <a:off x="4099453" y="4463242"/>
              <a:ext cx="7744784" cy="705744"/>
              <a:chOff x="3356891" y="2074277"/>
              <a:chExt cx="7744784" cy="705744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4357208" y="2147919"/>
                <a:ext cx="6732193" cy="570733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  <p:sp>
            <p:nvSpPr>
              <p:cNvPr id="19" name="矩形 18"/>
              <p:cNvSpPr/>
              <p:nvPr/>
            </p:nvSpPr>
            <p:spPr>
              <a:xfrm>
                <a:off x="3356891" y="2074277"/>
                <a:ext cx="1024865" cy="705744"/>
              </a:xfrm>
              <a:prstGeom prst="rect">
                <a:avLst/>
              </a:prstGeom>
              <a:solidFill>
                <a:srgbClr val="7E0C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4800" b="0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方正仿郭简体" panose="03000509000000000000" pitchFamily="65" charset="-122"/>
                    <a:ea typeface="方正仿郭简体" panose="03000509000000000000" pitchFamily="65" charset="-122"/>
                    <a:cs typeface="方正仿郭简体" panose="03000509000000000000" pitchFamily="65" charset="-122"/>
                  </a:rPr>
                  <a:t>四</a:t>
                </a:r>
                <a:endParaRPr kumimoji="0" lang="zh-CN" altLang="en-US" sz="480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仿郭简体" panose="03000509000000000000" pitchFamily="65" charset="-122"/>
                  <a:ea typeface="方正仿郭简体" panose="03000509000000000000" pitchFamily="65" charset="-122"/>
                  <a:cs typeface="方正仿郭简体" panose="03000509000000000000" pitchFamily="65" charset="-122"/>
                </a:endParaRPr>
              </a:p>
            </p:txBody>
          </p:sp>
          <p:sp>
            <p:nvSpPr>
              <p:cNvPr id="20" name="矩形 19"/>
              <p:cNvSpPr/>
              <p:nvPr/>
            </p:nvSpPr>
            <p:spPr>
              <a:xfrm>
                <a:off x="10966663" y="2141567"/>
                <a:ext cx="135012" cy="584169"/>
              </a:xfrm>
              <a:prstGeom prst="rect">
                <a:avLst/>
              </a:prstGeom>
              <a:solidFill>
                <a:srgbClr val="7E0C6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等线" panose="02010600030101010101" charset="-122"/>
                  <a:ea typeface="等线" panose="02010600030101010101" charset="-122"/>
                  <a:cs typeface="+mn-cs"/>
                </a:endParaRPr>
              </a:p>
            </p:txBody>
          </p:sp>
        </p:grpSp>
        <p:sp>
          <p:nvSpPr>
            <p:cNvPr id="14" name="文本框 13"/>
            <p:cNvSpPr txBox="1"/>
            <p:nvPr/>
          </p:nvSpPr>
          <p:spPr>
            <a:xfrm>
              <a:off x="5099770" y="4524962"/>
              <a:ext cx="605083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3200" dirty="0">
                  <a:solidFill>
                    <a:prstClr val="black"/>
                  </a:solidFill>
                  <a:latin typeface="方正魏碑简体" panose="03000509000000000000" pitchFamily="65" charset="-122"/>
                  <a:ea typeface="方正魏碑简体" panose="03000509000000000000" pitchFamily="65" charset="-122"/>
                </a:rPr>
                <a:t>总结与展望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方正魏碑简体" panose="03000509000000000000" pitchFamily="65" charset="-122"/>
                <a:ea typeface="方正魏碑简体" panose="03000509000000000000" pitchFamily="65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965578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30887" y="-1384532"/>
            <a:ext cx="12222887" cy="9162874"/>
            <a:chOff x="-30887" y="-1384532"/>
            <a:chExt cx="12222887" cy="9162874"/>
          </a:xfrm>
        </p:grpSpPr>
        <p:grpSp>
          <p:nvGrpSpPr>
            <p:cNvPr id="16" name="组合 15"/>
            <p:cNvGrpSpPr/>
            <p:nvPr/>
          </p:nvGrpSpPr>
          <p:grpSpPr>
            <a:xfrm>
              <a:off x="-30887" y="-1384532"/>
              <a:ext cx="12222887" cy="9162874"/>
              <a:chOff x="-30887" y="-1384532"/>
              <a:chExt cx="12222887" cy="9162874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0887" y="-1384532"/>
                <a:ext cx="12217166" cy="9162874"/>
              </a:xfrm>
              <a:prstGeom prst="rect">
                <a:avLst/>
              </a:prstGeom>
            </p:spPr>
          </p:pic>
          <p:sp>
            <p:nvSpPr>
              <p:cNvPr id="18" name="Rectangle 27"/>
              <p:cNvSpPr/>
              <p:nvPr/>
            </p:nvSpPr>
            <p:spPr>
              <a:xfrm>
                <a:off x="0" y="-1"/>
                <a:ext cx="12192000" cy="6858000"/>
              </a:xfrm>
              <a:prstGeom prst="rect">
                <a:avLst/>
              </a:prstGeom>
              <a:solidFill>
                <a:schemeClr val="bg1">
                  <a:alpha val="81000"/>
                </a:schemeClr>
              </a:soli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 panose="020B0503020204020204" charset="-122"/>
                  <a:cs typeface="+mn-ea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231775" y="78660"/>
              <a:ext cx="11869034" cy="771220"/>
              <a:chOff x="231775" y="142160"/>
              <a:chExt cx="11869034" cy="771220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231775" y="217761"/>
                <a:ext cx="9510040" cy="594306"/>
                <a:chOff x="231775" y="217761"/>
                <a:chExt cx="9510040" cy="594306"/>
              </a:xfrm>
            </p:grpSpPr>
            <p:pic>
              <p:nvPicPr>
                <p:cNvPr id="13" name="图形 12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31775" y="217761"/>
                  <a:ext cx="9278266" cy="594306"/>
                </a:xfrm>
                <a:prstGeom prst="rect">
                  <a:avLst/>
                </a:prstGeom>
              </p:spPr>
            </p:pic>
            <p:sp>
              <p:nvSpPr>
                <p:cNvPr id="14" name="文本框 13"/>
                <p:cNvSpPr txBox="1"/>
                <p:nvPr/>
              </p:nvSpPr>
              <p:spPr>
                <a:xfrm>
                  <a:off x="1507738" y="290380"/>
                  <a:ext cx="823407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342900" marR="0" lvl="0" indent="-3429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Wingdings" panose="05000000000000000000" pitchFamily="2" charset="2"/>
                    <a:buChar char="Ø"/>
                    <a:tabLst/>
                    <a:defRPr/>
                  </a:pPr>
                  <a:r>
                    <a:rPr kumimoji="0" lang="zh-CN" altLang="en-US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微软雅黑" panose="020B0503020204020204" charset="-122"/>
                      <a:ea typeface="微软雅黑" panose="020B0503020204020204" charset="-122"/>
                      <a:cs typeface="+mn-cs"/>
                    </a:rPr>
                    <a:t>总结与展望</a:t>
                  </a:r>
                  <a:r>
                    <a:rPr kumimoji="0" lang="en-US" altLang="zh-CN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微软雅黑" panose="020B0503020204020204" charset="-122"/>
                      <a:ea typeface="微软雅黑" panose="020B0503020204020204" charset="-122"/>
                      <a:cs typeface="+mn-cs"/>
                    </a:rPr>
                    <a:t>——</a:t>
                  </a:r>
                  <a:r>
                    <a:rPr lang="zh-CN" altLang="en-US" sz="2400" b="1" dirty="0">
                      <a:solidFill>
                        <a:srgbClr val="FFC000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拟</a:t>
                  </a:r>
                  <a:r>
                    <a:rPr kumimoji="0" lang="zh-CN" altLang="en-US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C000"/>
                      </a:solidFill>
                      <a:effectLst/>
                      <a:uLnTx/>
                      <a:uFillTx/>
                      <a:latin typeface="微软雅黑" panose="020B0503020204020204" charset="-122"/>
                      <a:ea typeface="微软雅黑" panose="020B0503020204020204" charset="-122"/>
                      <a:cs typeface="+mn-cs"/>
                    </a:rPr>
                    <a:t>改进方向</a:t>
                  </a:r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pic>
            <p:nvPicPr>
              <p:cNvPr id="12" name="图形 11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01231" y="142160"/>
                <a:ext cx="2499578" cy="77122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1296205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30887" y="-1384532"/>
            <a:ext cx="12222887" cy="9162874"/>
            <a:chOff x="-30887" y="-1384532"/>
            <a:chExt cx="12222887" cy="9162874"/>
          </a:xfrm>
        </p:grpSpPr>
        <p:grpSp>
          <p:nvGrpSpPr>
            <p:cNvPr id="16" name="组合 15"/>
            <p:cNvGrpSpPr/>
            <p:nvPr/>
          </p:nvGrpSpPr>
          <p:grpSpPr>
            <a:xfrm>
              <a:off x="-30887" y="-1384532"/>
              <a:ext cx="12222887" cy="9162874"/>
              <a:chOff x="-30887" y="-1384532"/>
              <a:chExt cx="12222887" cy="9162874"/>
            </a:xfrm>
          </p:grpSpPr>
          <p:pic>
            <p:nvPicPr>
              <p:cNvPr id="17" name="图片 16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-30887" y="-1384532"/>
                <a:ext cx="12217166" cy="9162874"/>
              </a:xfrm>
              <a:prstGeom prst="rect">
                <a:avLst/>
              </a:prstGeom>
            </p:spPr>
          </p:pic>
          <p:sp>
            <p:nvSpPr>
              <p:cNvPr id="18" name="Rectangle 27"/>
              <p:cNvSpPr/>
              <p:nvPr/>
            </p:nvSpPr>
            <p:spPr>
              <a:xfrm>
                <a:off x="0" y="-1"/>
                <a:ext cx="12192000" cy="6858000"/>
              </a:xfrm>
              <a:prstGeom prst="rect">
                <a:avLst/>
              </a:prstGeom>
              <a:solidFill>
                <a:schemeClr val="bg1">
                  <a:alpha val="81000"/>
                </a:schemeClr>
              </a:solidFill>
              <a:ln>
                <a:noFill/>
              </a:ln>
              <a:effectLst>
                <a:softEdge rad="63500"/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IN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 panose="020B0503020204020204" charset="-122"/>
                  <a:cs typeface="+mn-ea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231775" y="78660"/>
              <a:ext cx="11869034" cy="771220"/>
              <a:chOff x="231775" y="142160"/>
              <a:chExt cx="11869034" cy="771220"/>
            </a:xfrm>
          </p:grpSpPr>
          <p:grpSp>
            <p:nvGrpSpPr>
              <p:cNvPr id="11" name="组合 10"/>
              <p:cNvGrpSpPr/>
              <p:nvPr/>
            </p:nvGrpSpPr>
            <p:grpSpPr>
              <a:xfrm>
                <a:off x="231775" y="217761"/>
                <a:ext cx="9510040" cy="594306"/>
                <a:chOff x="231775" y="217761"/>
                <a:chExt cx="9510040" cy="594306"/>
              </a:xfrm>
            </p:grpSpPr>
            <p:pic>
              <p:nvPicPr>
                <p:cNvPr id="13" name="图形 12"/>
                <p:cNvPicPr>
                  <a:picLocks noChangeAspect="1"/>
                </p:cNvPicPr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231775" y="217761"/>
                  <a:ext cx="9278266" cy="594306"/>
                </a:xfrm>
                <a:prstGeom prst="rect">
                  <a:avLst/>
                </a:prstGeom>
              </p:spPr>
            </p:pic>
            <p:sp>
              <p:nvSpPr>
                <p:cNvPr id="14" name="文本框 13"/>
                <p:cNvSpPr txBox="1"/>
                <p:nvPr/>
              </p:nvSpPr>
              <p:spPr>
                <a:xfrm>
                  <a:off x="1507738" y="290380"/>
                  <a:ext cx="8234077" cy="461665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342900" marR="0" lvl="0" indent="-34290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 typeface="Wingdings" panose="05000000000000000000" pitchFamily="2" charset="2"/>
                    <a:buChar char="Ø"/>
                    <a:tabLst/>
                    <a:defRPr/>
                  </a:pPr>
                  <a:r>
                    <a:rPr kumimoji="0" lang="zh-CN" altLang="en-US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微软雅黑" panose="020B0503020204020204" charset="-122"/>
                      <a:ea typeface="微软雅黑" panose="020B0503020204020204" charset="-122"/>
                      <a:cs typeface="+mn-cs"/>
                    </a:rPr>
                    <a:t>总结与展望</a:t>
                  </a:r>
                  <a:r>
                    <a:rPr kumimoji="0" lang="en-US" altLang="zh-CN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微软雅黑" panose="020B0503020204020204" charset="-122"/>
                      <a:ea typeface="微软雅黑" panose="020B0503020204020204" charset="-122"/>
                      <a:cs typeface="+mn-cs"/>
                    </a:rPr>
                    <a:t>——</a:t>
                  </a:r>
                  <a:r>
                    <a:rPr lang="zh-CN" altLang="en-US" sz="2400" b="1" dirty="0">
                      <a:solidFill>
                        <a:srgbClr val="FFC000"/>
                      </a:solidFill>
                      <a:latin typeface="微软雅黑" panose="020B0503020204020204" charset="-122"/>
                      <a:ea typeface="微软雅黑" panose="020B0503020204020204" charset="-122"/>
                    </a:rPr>
                    <a:t>拟</a:t>
                  </a:r>
                  <a:r>
                    <a:rPr kumimoji="0" lang="zh-CN" altLang="en-US" sz="2400" b="1" i="0" u="none" strike="noStrike" kern="1200" cap="none" spc="0" normalizeH="0" baseline="0" noProof="0" dirty="0">
                      <a:ln>
                        <a:noFill/>
                      </a:ln>
                      <a:solidFill>
                        <a:srgbClr val="FFC000"/>
                      </a:solidFill>
                      <a:effectLst/>
                      <a:uLnTx/>
                      <a:uFillTx/>
                      <a:latin typeface="微软雅黑" panose="020B0503020204020204" charset="-122"/>
                      <a:ea typeface="微软雅黑" panose="020B0503020204020204" charset="-122"/>
                      <a:cs typeface="+mn-cs"/>
                    </a:rPr>
                    <a:t>改进方向</a:t>
                  </a:r>
                  <a:endParaRPr kumimoji="0" lang="zh-CN" altLang="en-US" sz="2800" b="1" i="0" u="none" strike="noStrike" kern="1200" cap="none" spc="0" normalizeH="0" baseline="0" noProof="0" dirty="0">
                    <a:ln>
                      <a:noFill/>
                    </a:ln>
                    <a:solidFill>
                      <a:srgbClr val="FFC000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endParaRPr>
                </a:p>
              </p:txBody>
            </p:sp>
          </p:grpSp>
          <p:pic>
            <p:nvPicPr>
              <p:cNvPr id="12" name="图形 11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9601231" y="142160"/>
                <a:ext cx="2499578" cy="771220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4027211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-118534" y="0"/>
            <a:ext cx="12429068" cy="8163413"/>
            <a:chOff x="-118534" y="-1"/>
            <a:chExt cx="12429068" cy="8163413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-118534" y="0"/>
              <a:ext cx="12429068" cy="8163412"/>
            </a:xfrm>
            <a:prstGeom prst="rect">
              <a:avLst/>
            </a:prstGeom>
          </p:spPr>
        </p:pic>
        <p:sp>
          <p:nvSpPr>
            <p:cNvPr id="5" name="Rectangle 27"/>
            <p:cNvSpPr/>
            <p:nvPr/>
          </p:nvSpPr>
          <p:spPr>
            <a:xfrm>
              <a:off x="0" y="-1"/>
              <a:ext cx="12192000" cy="6858000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微软雅黑" panose="020B0503020204020204" charset="-122"/>
                <a:cs typeface="+mn-cs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47503" y="53442"/>
            <a:ext cx="11656619" cy="5707005"/>
            <a:chOff x="47503" y="53442"/>
            <a:chExt cx="11656619" cy="5707005"/>
          </a:xfrm>
        </p:grpSpPr>
        <p:pic>
          <p:nvPicPr>
            <p:cNvPr id="7" name="图形 6"/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503" y="53442"/>
              <a:ext cx="3133380" cy="966774"/>
            </a:xfrm>
            <a:prstGeom prst="rect">
              <a:avLst/>
            </a:prstGeom>
          </p:spPr>
        </p:pic>
        <p:sp>
          <p:nvSpPr>
            <p:cNvPr id="9" name="文本框 8"/>
            <p:cNvSpPr txBox="1"/>
            <p:nvPr/>
          </p:nvSpPr>
          <p:spPr>
            <a:xfrm>
              <a:off x="487878" y="2295846"/>
              <a:ext cx="11216244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1500" i="0" u="none" strike="noStrike" kern="1200" cap="none" spc="50" normalizeH="0" baseline="0" noProof="0" dirty="0">
                  <a:ln w="9525" cmpd="sng">
                    <a:noFill/>
                    <a:prstDash val="solid"/>
                  </a:ln>
                  <a:solidFill>
                    <a:srgbClr val="7E0C6E"/>
                  </a:solidFill>
                  <a:effectLst>
                    <a:outerShdw blurRad="50800" dist="38100" dir="2700000" algn="tl" rotWithShape="0">
                      <a:prstClr val="black">
                        <a:alpha val="24000"/>
                      </a:prstClr>
                    </a:outerShdw>
                  </a:effectLst>
                  <a:uLnTx/>
                  <a:uFillTx/>
                  <a:latin typeface="华文新魏" panose="02010800040101010101" pitchFamily="2" charset="-122"/>
                  <a:ea typeface="华文新魏" panose="02010800040101010101" pitchFamily="2" charset="-122"/>
                </a:rPr>
                <a:t>恳请批评指正</a:t>
              </a: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1480565" y="5175672"/>
              <a:ext cx="923087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3200" b="1" i="0" u="sng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华文中宋" panose="02010600040101010101" pitchFamily="2" charset="-122"/>
                <a:ea typeface="华文中宋" panose="02010600040101010101" pitchFamily="2" charset="-122"/>
                <a:cs typeface="+mn-cs"/>
              </a:endParaRPr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:a16="http://schemas.microsoft.com/office/drawing/2014/main" id="{1F1DC35E-1BE8-3C07-DD2B-2C6572C8280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24"/>
          <a:stretch/>
        </p:blipFill>
        <p:spPr>
          <a:xfrm>
            <a:off x="9880689" y="156136"/>
            <a:ext cx="2210055" cy="998759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5278B284-D9B2-C950-4DE9-9117082EFDCA}"/>
              </a:ext>
            </a:extLst>
          </p:cNvPr>
          <p:cNvSpPr/>
          <p:nvPr/>
        </p:nvSpPr>
        <p:spPr>
          <a:xfrm>
            <a:off x="5100241" y="5109921"/>
            <a:ext cx="1991519" cy="95410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/>
          <a:p>
            <a:pPr marL="0" marR="0" lvl="0" indent="0" algn="ct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i="0" u="none" strike="noStrike" kern="1200" cap="none" spc="0" normalizeH="0" baseline="0" noProof="0" dirty="0">
                <a:ln>
                  <a:noFill/>
                </a:ln>
                <a:solidFill>
                  <a:srgbClr val="6B0261"/>
                </a:solidFill>
                <a:effectLst/>
                <a:uLnTx/>
                <a:uFillTx/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GROUP 1</a:t>
            </a:r>
          </a:p>
          <a:p>
            <a:pPr marL="0" marR="0" lvl="0" indent="0" algn="ctr" defTabSz="457200" rtl="0" eaLnBrk="1" fontAlgn="auto" latinLnBrk="0" hangingPunct="1"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b="1" dirty="0">
                <a:solidFill>
                  <a:srgbClr val="6B0261"/>
                </a:solidFill>
                <a:latin typeface="Times New Roman" panose="02020603050405020304" pitchFamily="18" charset="0"/>
                <a:ea typeface="微软雅黑" panose="020B0503020204020204" charset="-122"/>
                <a:cs typeface="Times New Roman" panose="02020603050405020304" pitchFamily="18" charset="0"/>
              </a:rPr>
              <a:t>2023.07</a:t>
            </a:r>
            <a:endParaRPr kumimoji="1" lang="en-US" altLang="zh-CN" sz="2800" b="1" i="0" u="none" strike="noStrike" kern="1200" cap="none" spc="0" normalizeH="0" baseline="0" noProof="0" dirty="0">
              <a:ln>
                <a:noFill/>
              </a:ln>
              <a:solidFill>
                <a:srgbClr val="6B0261"/>
              </a:solidFill>
              <a:effectLst/>
              <a:uLnTx/>
              <a:uFillTx/>
              <a:latin typeface="Times New Roman" panose="02020603050405020304" pitchFamily="18" charset="0"/>
              <a:ea typeface="微软雅黑" panose="020B0503020204020204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9672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5073650" y="1676488"/>
              <a:ext cx="24384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7E0C6E"/>
                      </a:gs>
                      <a:gs pos="69000">
                        <a:srgbClr val="983D8B">
                          <a:alpha val="0"/>
                        </a:srgbClr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Forte" panose="03060902040502070203" charset="0"/>
                  <a:ea typeface="纤黑体" panose="02000000000000000000" charset="-122"/>
                  <a:cs typeface="+mn-cs"/>
                  <a:sym typeface="Forte" panose="03060902040502070203" charset="0"/>
                </a:rPr>
                <a:t>01</a:t>
              </a:r>
              <a:endParaRPr kumimoji="0" lang="zh-CN" altLang="en-US" sz="13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7E0C6E"/>
                    </a:gs>
                    <a:gs pos="69000">
                      <a:srgbClr val="983D8B">
                        <a:alpha val="0"/>
                      </a:srgb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Forte" panose="03060902040502070203" charset="0"/>
                <a:ea typeface="纤黑体" panose="02000000000000000000" charset="-122"/>
                <a:cs typeface="+mn-cs"/>
                <a:sym typeface="Forte" panose="03060902040502070203" charset="0"/>
              </a:endParaRPr>
            </a:p>
          </p:txBody>
        </p:sp>
        <p:sp>
          <p:nvSpPr>
            <p:cNvPr id="14" name="文本占位符 7"/>
            <p:cNvSpPr txBox="1"/>
            <p:nvPr/>
          </p:nvSpPr>
          <p:spPr>
            <a:xfrm>
              <a:off x="2103460" y="2895303"/>
              <a:ext cx="7985081" cy="533697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srgbClr val="7E0C6E"/>
                  </a:solidFill>
                  <a:effectLst/>
                  <a:uLnTx/>
                  <a:uFillTx/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cs"/>
                </a:rPr>
                <a:t>分工安排</a:t>
              </a: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7E0C6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  <a:sym typeface="Forte" panose="03060902040502070203" charset="0"/>
              </a:endParaRPr>
            </a:p>
          </p:txBody>
        </p:sp>
        <p:sp>
          <p:nvSpPr>
            <p:cNvPr id="15" name="文本占位符 8"/>
            <p:cNvSpPr txBox="1"/>
            <p:nvPr/>
          </p:nvSpPr>
          <p:spPr>
            <a:xfrm>
              <a:off x="2141561" y="3556809"/>
              <a:ext cx="7908878" cy="617257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2000" b="0" i="0" u="none" strike="noStrike" kern="1200" cap="none" spc="0" normalizeH="0" baseline="0" noProof="0" dirty="0">
                  <a:ln>
                    <a:noFill/>
                  </a:ln>
                  <a:solidFill>
                    <a:srgbClr val="7E0C6E"/>
                  </a:solidFill>
                  <a:effectLst/>
                  <a:uLnTx/>
                  <a:uFillTx/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cs"/>
                  <a:sym typeface="Forte" panose="03060902040502070203" charset="0"/>
                </a:rPr>
                <a:t>Division of Labor Arrangement</a:t>
              </a:r>
            </a:p>
          </p:txBody>
        </p:sp>
        <p:pic>
          <p:nvPicPr>
            <p:cNvPr id="2" name="图片 1" descr="3cfe46623ec260e3ddb66073058786c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32714" y="140970"/>
              <a:ext cx="1267870" cy="1260000"/>
            </a:xfrm>
            <a:prstGeom prst="rect">
              <a:avLst/>
            </a:prstGeom>
          </p:spPr>
        </p:pic>
        <p:pic>
          <p:nvPicPr>
            <p:cNvPr id="7" name="图形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r="37967"/>
            <a:stretch>
              <a:fillRect/>
            </a:stretch>
          </p:blipFill>
          <p:spPr>
            <a:xfrm>
              <a:off x="11010265" y="4869180"/>
              <a:ext cx="1181735" cy="1905000"/>
            </a:xfrm>
            <a:prstGeom prst="rect">
              <a:avLst/>
            </a:prstGeom>
          </p:spPr>
        </p:pic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31CDE85B-4133-745B-5EB4-06A80942A196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24"/>
          <a:stretch/>
        </p:blipFill>
        <p:spPr>
          <a:xfrm>
            <a:off x="9905237" y="211369"/>
            <a:ext cx="2210055" cy="99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300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" y="-121709"/>
            <a:ext cx="12201525" cy="8134350"/>
          </a:xfrm>
          <a:prstGeom prst="rect">
            <a:avLst/>
          </a:prstGeom>
        </p:spPr>
      </p:pic>
      <p:sp>
        <p:nvSpPr>
          <p:cNvPr id="26" name="Rectangle 27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charset="-122"/>
              <a:cs typeface="+mn-cs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96544" y="835343"/>
            <a:ext cx="11798912" cy="5850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朱子轩（组长）</a:t>
            </a:r>
            <a:r>
              <a:rPr lang="en-US" altLang="zh-CN" sz="2800" dirty="0"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-</a:t>
            </a:r>
            <a:r>
              <a:rPr lang="zh-CN" altLang="en-US" sz="2800" dirty="0"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前端开发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汉仪大宋简" panose="02010609000101010101" pitchFamily="49" charset="-122"/>
              <a:ea typeface="汉仪大宋简" panose="02010609000101010101" pitchFamily="49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搭建代码编辑器，接收外部输入代码，将所有的代码分块，每次将改变的代码块以</a:t>
            </a:r>
            <a:r>
              <a:rPr lang="en-US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Post</a:t>
            </a:r>
            <a:r>
              <a:rPr lang="zh-CN" altLang="zh-CN" sz="20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请求方式发送给后端；根据后端返回分析变量类型，给出提示。</a:t>
            </a:r>
            <a:endParaRPr kumimoji="0" lang="en-US" altLang="zh-CN" sz="20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汉仪大宋简" panose="02010609000101010101" pitchFamily="49" charset="-122"/>
              <a:ea typeface="汉仪大宋简" panose="02010609000101010101" pitchFamily="49" charset="-122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刘修铭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-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后端开发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汉仪大宋简" panose="02010609000101010101" pitchFamily="49" charset="-122"/>
              <a:ea typeface="汉仪大宋简" panose="02010609000101010101" pitchFamily="49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调用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AST</a:t>
            </a: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库，对代码块进行语法分析，分析代码中的变量，调用的类和方法；查询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Neo4j</a:t>
            </a: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数据库分析部分变量类型，返回部分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变量</a:t>
            </a: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类型、类和方法。</a:t>
            </a:r>
            <a:endParaRPr lang="en-US" altLang="zh-CN" sz="2000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梁晓储</a:t>
            </a:r>
            <a:r>
              <a:rPr kumimoji="0" lang="en-US" altLang="zh-CN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-</a:t>
            </a: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数据爬取及预处理和数据库设计</a:t>
            </a:r>
            <a:endParaRPr kumimoji="0" lang="en-US" altLang="zh-CN" sz="28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汉仪大宋简" panose="02010609000101010101" pitchFamily="49" charset="-122"/>
              <a:ea typeface="汉仪大宋简" panose="02010609000101010101" pitchFamily="49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爬取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官方说明文档以及</a:t>
            </a:r>
            <a:r>
              <a:rPr lang="en-US" altLang="zh-CN" sz="2000" kern="1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Numpy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Pandas</a:t>
            </a:r>
            <a:r>
              <a:rPr lang="zh-CN" altLang="en-US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等第三方库官方说明文档，得到方法名称、参数、返回值等数据并完成数据的预处理，为项目提供数据支持；设计数据库架构</a:t>
            </a: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sz="2000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zh-CN" altLang="en-US" sz="2800" dirty="0"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陈佳卉</a:t>
            </a:r>
            <a:r>
              <a:rPr lang="en-US" altLang="zh-CN" sz="2800" dirty="0"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-Neo4j</a:t>
            </a:r>
            <a:r>
              <a:rPr lang="zh-CN" altLang="en-US" sz="2800" dirty="0"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数据库构建和</a:t>
            </a:r>
            <a:r>
              <a:rPr lang="en-US" altLang="zh-CN" sz="2800" dirty="0"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Web</a:t>
            </a:r>
            <a:r>
              <a:rPr lang="zh-CN" altLang="en-US" sz="2800" dirty="0">
                <a:latin typeface="汉仪大宋简" panose="02010609000101010101" pitchFamily="49" charset="-122"/>
                <a:ea typeface="汉仪大宋简" panose="02010609000101010101" pitchFamily="49" charset="-122"/>
                <a:cs typeface="Times New Roman" panose="02020603050405020304" pitchFamily="18" charset="0"/>
              </a:rPr>
              <a:t>可视化</a:t>
            </a:r>
            <a:endParaRPr lang="en-US" altLang="zh-CN" sz="2800" dirty="0">
              <a:latin typeface="汉仪大宋简" panose="02010609000101010101" pitchFamily="49" charset="-122"/>
              <a:ea typeface="汉仪大宋简" panose="02010609000101010101" pitchFamily="49" charset="-122"/>
              <a:cs typeface="Times New Roman" panose="02020603050405020304" pitchFamily="18" charset="0"/>
            </a:endParaRPr>
          </a:p>
          <a:p>
            <a:pPr marL="914400" lvl="1" indent="-457200">
              <a:lnSpc>
                <a:spcPct val="150000"/>
              </a:lnSpc>
              <a:buFont typeface="Wingdings" panose="05000000000000000000" pitchFamily="2" charset="2"/>
              <a:buChar char="Ø"/>
              <a:defRPr/>
            </a:pP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按照已有的数据库架构完成数据库构建，并结合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Django</a:t>
            </a: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2000" kern="100" dirty="0" err="1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Echarts</a:t>
            </a: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完成</a:t>
            </a:r>
            <a:r>
              <a:rPr lang="en-US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Web</a:t>
            </a:r>
            <a:r>
              <a:rPr lang="zh-CN" altLang="zh-CN" sz="2000" kern="100" dirty="0"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界面的可视化设计。</a:t>
            </a:r>
            <a:endParaRPr lang="zh-CN" altLang="zh-CN" sz="2400" kern="100" dirty="0"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3" name="组合 2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10" name="图形 9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11" name="文本框 10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分工安排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6" name="图形 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537249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5073650" y="1676488"/>
              <a:ext cx="24384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7E0C6E"/>
                      </a:gs>
                      <a:gs pos="69000">
                        <a:srgbClr val="983D8B">
                          <a:alpha val="0"/>
                        </a:srgbClr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Forte" panose="03060902040502070203" charset="0"/>
                  <a:ea typeface="纤黑体" panose="02000000000000000000" charset="-122"/>
                  <a:cs typeface="+mn-cs"/>
                  <a:sym typeface="Forte" panose="03060902040502070203" charset="0"/>
                </a:rPr>
                <a:t>02</a:t>
              </a:r>
              <a:endParaRPr kumimoji="0" lang="zh-CN" altLang="en-US" sz="13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7E0C6E"/>
                    </a:gs>
                    <a:gs pos="69000">
                      <a:srgbClr val="983D8B">
                        <a:alpha val="0"/>
                      </a:srgb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Forte" panose="03060902040502070203" charset="0"/>
                <a:ea typeface="纤黑体" panose="02000000000000000000" charset="-122"/>
                <a:cs typeface="+mn-cs"/>
                <a:sym typeface="Forte" panose="03060902040502070203" charset="0"/>
              </a:endParaRPr>
            </a:p>
          </p:txBody>
        </p:sp>
        <p:sp>
          <p:nvSpPr>
            <p:cNvPr id="14" name="文本占位符 7"/>
            <p:cNvSpPr txBox="1"/>
            <p:nvPr/>
          </p:nvSpPr>
          <p:spPr>
            <a:xfrm>
              <a:off x="2103460" y="2895303"/>
              <a:ext cx="7985081" cy="533697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>
                    <a:noFill/>
                  </a:ln>
                  <a:solidFill>
                    <a:srgbClr val="7E0C6E"/>
                  </a:solidFill>
                  <a:effectLst/>
                  <a:uLnTx/>
                  <a:uFillTx/>
                  <a:latin typeface="方正粗黑宋简体" panose="02000000000000000000" pitchFamily="2" charset="-122"/>
                  <a:ea typeface="方正粗黑宋简体" panose="02000000000000000000" pitchFamily="2" charset="-122"/>
                  <a:cs typeface="+mn-cs"/>
                </a:rPr>
                <a:t>选题的背景与意义</a:t>
              </a: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7E0C6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  <a:sym typeface="Forte" panose="03060902040502070203" charset="0"/>
              </a:endParaRPr>
            </a:p>
          </p:txBody>
        </p:sp>
        <p:sp>
          <p:nvSpPr>
            <p:cNvPr id="15" name="文本占位符 8"/>
            <p:cNvSpPr txBox="1"/>
            <p:nvPr/>
          </p:nvSpPr>
          <p:spPr>
            <a:xfrm>
              <a:off x="1579481" y="3556809"/>
              <a:ext cx="9033038" cy="617257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dirty="0">
                  <a:solidFill>
                    <a:srgbClr val="7E0C6E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sym typeface="Forte" panose="03060902040502070203" charset="0"/>
                </a:rPr>
                <a:t>The Background and Significance of the Topic Selection</a:t>
              </a:r>
              <a:endParaRPr kumimoji="0" lang="en-US" altLang="zh-CN" sz="2000" b="0" i="0" u="none" strike="noStrike" kern="1200" cap="none" spc="0" normalizeH="0" baseline="0" noProof="0" dirty="0">
                <a:ln>
                  <a:noFill/>
                </a:ln>
                <a:solidFill>
                  <a:srgbClr val="7E0C6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  <a:sym typeface="Forte" panose="03060902040502070203" charset="0"/>
              </a:endParaRPr>
            </a:p>
          </p:txBody>
        </p:sp>
        <p:pic>
          <p:nvPicPr>
            <p:cNvPr id="2" name="图片 1" descr="3cfe46623ec260e3ddb66073058786c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32714" y="140970"/>
              <a:ext cx="1267870" cy="1260000"/>
            </a:xfrm>
            <a:prstGeom prst="rect">
              <a:avLst/>
            </a:prstGeom>
          </p:spPr>
        </p:pic>
        <p:pic>
          <p:nvPicPr>
            <p:cNvPr id="7" name="图形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r="37967"/>
            <a:stretch>
              <a:fillRect/>
            </a:stretch>
          </p:blipFill>
          <p:spPr>
            <a:xfrm>
              <a:off x="11010265" y="4869180"/>
              <a:ext cx="1181735" cy="1905000"/>
            </a:xfrm>
            <a:prstGeom prst="rect">
              <a:avLst/>
            </a:prstGeom>
          </p:spPr>
        </p:pic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9609AF7C-930A-1AB6-D0CD-707E32F564B0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24"/>
          <a:stretch/>
        </p:blipFill>
        <p:spPr>
          <a:xfrm>
            <a:off x="9905237" y="211369"/>
            <a:ext cx="2210055" cy="99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4650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" y="-121709"/>
            <a:ext cx="12201525" cy="8134350"/>
          </a:xfrm>
          <a:prstGeom prst="rect">
            <a:avLst/>
          </a:prstGeom>
        </p:spPr>
      </p:pic>
      <p:sp>
        <p:nvSpPr>
          <p:cNvPr id="26" name="Rectangle 27"/>
          <p:cNvSpPr/>
          <p:nvPr/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charset="-122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3" name="组合 2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10" name="图形 9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11" name="文本框 10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选题的背景与意义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6" name="图形 5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270052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0" y="-1"/>
            <a:ext cx="12206517" cy="7053945"/>
            <a:chOff x="0" y="-1"/>
            <a:chExt cx="12206517" cy="7053945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195" t="2553" r="13329" b="12196"/>
            <a:stretch>
              <a:fillRect/>
            </a:stretch>
          </p:blipFill>
          <p:spPr>
            <a:xfrm>
              <a:off x="0" y="1"/>
              <a:ext cx="12206517" cy="7053943"/>
            </a:xfrm>
            <a:custGeom>
              <a:avLst/>
              <a:gdLst>
                <a:gd name="connsiteX0" fmla="*/ 0 w 6103258"/>
                <a:gd name="connsiteY0" fmla="*/ 0 h 3526971"/>
                <a:gd name="connsiteX1" fmla="*/ 6103258 w 6103258"/>
                <a:gd name="connsiteY1" fmla="*/ 0 h 3526971"/>
                <a:gd name="connsiteX2" fmla="*/ 6103258 w 6103258"/>
                <a:gd name="connsiteY2" fmla="*/ 3526971 h 3526971"/>
                <a:gd name="connsiteX3" fmla="*/ 0 w 6103258"/>
                <a:gd name="connsiteY3" fmla="*/ 3526971 h 352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03258" h="3526971">
                  <a:moveTo>
                    <a:pt x="0" y="0"/>
                  </a:moveTo>
                  <a:lnTo>
                    <a:pt x="6103258" y="0"/>
                  </a:lnTo>
                  <a:lnTo>
                    <a:pt x="6103258" y="3526971"/>
                  </a:lnTo>
                  <a:lnTo>
                    <a:pt x="0" y="3526971"/>
                  </a:lnTo>
                  <a:close/>
                </a:path>
              </a:pathLst>
            </a:custGeom>
          </p:spPr>
        </p:pic>
        <p:sp>
          <p:nvSpPr>
            <p:cNvPr id="9" name="Rectangle 27"/>
            <p:cNvSpPr/>
            <p:nvPr/>
          </p:nvSpPr>
          <p:spPr>
            <a:xfrm>
              <a:off x="0" y="-1"/>
              <a:ext cx="12192000" cy="6858000"/>
            </a:xfrm>
            <a:prstGeom prst="rect">
              <a:avLst/>
            </a:prstGeom>
            <a:solidFill>
              <a:schemeClr val="bg1">
                <a:alpha val="81000"/>
              </a:schemeClr>
            </a:solidFill>
            <a:ln>
              <a:noFill/>
            </a:ln>
            <a:effectLst>
              <a:softEdge rad="635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IN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 panose="020B0503020204020204" charset="-122"/>
                <a:cs typeface="+mn-ea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3" name="组合 2"/>
            <p:cNvGrpSpPr/>
            <p:nvPr/>
          </p:nvGrpSpPr>
          <p:grpSpPr>
            <a:xfrm>
              <a:off x="231775" y="217761"/>
              <a:ext cx="9605168" cy="594306"/>
              <a:chOff x="231775" y="217761"/>
              <a:chExt cx="9605168" cy="594306"/>
            </a:xfrm>
          </p:grpSpPr>
          <p:pic>
            <p:nvPicPr>
              <p:cNvPr id="5" name="图形 4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6" name="文本框 5"/>
              <p:cNvSpPr txBox="1"/>
              <p:nvPr/>
            </p:nvSpPr>
            <p:spPr>
              <a:xfrm>
                <a:off x="1507738" y="290380"/>
                <a:ext cx="832920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选题的背景与意义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4" name="图形 3"/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586664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92000" cy="6858000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5073650" y="1676488"/>
              <a:ext cx="2438400" cy="22159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3800" b="1" i="0" u="none" strike="noStrike" kern="1200" cap="none" spc="0" normalizeH="0" baseline="0" noProof="0" dirty="0">
                  <a:ln>
                    <a:noFill/>
                  </a:ln>
                  <a:gradFill flip="none" rotWithShape="1">
                    <a:gsLst>
                      <a:gs pos="0">
                        <a:srgbClr val="7E0C6E"/>
                      </a:gs>
                      <a:gs pos="69000">
                        <a:srgbClr val="983D8B">
                          <a:alpha val="0"/>
                        </a:srgbClr>
                      </a:gs>
                    </a:gsLst>
                    <a:lin ang="5400000" scaled="1"/>
                    <a:tileRect/>
                  </a:gradFill>
                  <a:effectLst/>
                  <a:uLnTx/>
                  <a:uFillTx/>
                  <a:latin typeface="Forte" panose="03060902040502070203" charset="0"/>
                  <a:ea typeface="纤黑体" panose="02000000000000000000" charset="-122"/>
                  <a:cs typeface="+mn-cs"/>
                  <a:sym typeface="Forte" panose="03060902040502070203" charset="0"/>
                </a:rPr>
                <a:t>03</a:t>
              </a:r>
              <a:endParaRPr kumimoji="0" lang="zh-CN" altLang="en-US" sz="13800" b="1" i="0" u="none" strike="noStrike" kern="1200" cap="none" spc="0" normalizeH="0" baseline="0" noProof="0" dirty="0">
                <a:ln>
                  <a:noFill/>
                </a:ln>
                <a:gradFill flip="none" rotWithShape="1">
                  <a:gsLst>
                    <a:gs pos="0">
                      <a:srgbClr val="7E0C6E"/>
                    </a:gs>
                    <a:gs pos="69000">
                      <a:srgbClr val="983D8B">
                        <a:alpha val="0"/>
                      </a:srgbClr>
                    </a:gs>
                  </a:gsLst>
                  <a:lin ang="5400000" scaled="1"/>
                  <a:tileRect/>
                </a:gradFill>
                <a:effectLst/>
                <a:uLnTx/>
                <a:uFillTx/>
                <a:latin typeface="Forte" panose="03060902040502070203" charset="0"/>
                <a:ea typeface="纤黑体" panose="02000000000000000000" charset="-122"/>
                <a:cs typeface="+mn-cs"/>
                <a:sym typeface="Forte" panose="03060902040502070203" charset="0"/>
              </a:endParaRPr>
            </a:p>
          </p:txBody>
        </p:sp>
        <p:sp>
          <p:nvSpPr>
            <p:cNvPr id="14" name="文本占位符 7"/>
            <p:cNvSpPr txBox="1"/>
            <p:nvPr/>
          </p:nvSpPr>
          <p:spPr>
            <a:xfrm>
              <a:off x="2103460" y="2895303"/>
              <a:ext cx="7985081" cy="533697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zh-CN" altLang="en-US" sz="4400" dirty="0">
                  <a:solidFill>
                    <a:srgbClr val="7E0C6E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sym typeface="Forte" panose="03060902040502070203" charset="0"/>
                </a:rPr>
                <a:t>项目简介与实现</a:t>
              </a:r>
              <a:endParaRPr kumimoji="0" lang="zh-CN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7E0C6E"/>
                </a:solidFill>
                <a:effectLst/>
                <a:uLnTx/>
                <a:uFillTx/>
                <a:latin typeface="方正粗黑宋简体" panose="02000000000000000000" pitchFamily="2" charset="-122"/>
                <a:ea typeface="方正粗黑宋简体" panose="02000000000000000000" pitchFamily="2" charset="-122"/>
                <a:cs typeface="+mn-cs"/>
                <a:sym typeface="Forte" panose="03060902040502070203" charset="0"/>
              </a:endParaRPr>
            </a:p>
          </p:txBody>
        </p:sp>
        <p:sp>
          <p:nvSpPr>
            <p:cNvPr id="15" name="文本占位符 8"/>
            <p:cNvSpPr txBox="1"/>
            <p:nvPr/>
          </p:nvSpPr>
          <p:spPr>
            <a:xfrm>
              <a:off x="1582190" y="3556809"/>
              <a:ext cx="9027620" cy="617257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2000" dirty="0">
                  <a:solidFill>
                    <a:srgbClr val="7E0C6E"/>
                  </a:solidFill>
                  <a:latin typeface="方正粗黑宋简体" panose="02000000000000000000" pitchFamily="2" charset="-122"/>
                  <a:ea typeface="方正粗黑宋简体" panose="02000000000000000000" pitchFamily="2" charset="-122"/>
                  <a:sym typeface="Forte" panose="03060902040502070203" charset="0"/>
                </a:rPr>
                <a:t>Introduction to the Project and Implementation</a:t>
              </a:r>
            </a:p>
          </p:txBody>
        </p:sp>
        <p:pic>
          <p:nvPicPr>
            <p:cNvPr id="2" name="图片 1" descr="3cfe46623ec260e3ddb66073058786c"/>
            <p:cNvPicPr>
              <a:picLocks noChangeAspect="1"/>
            </p:cNvPicPr>
            <p:nvPr>
              <p:custDataLst>
                <p:tags r:id="rId1"/>
              </p:custDataLst>
            </p:nvPr>
          </p:nvPicPr>
          <p:blipFill>
            <a:blip r:embed="rId5"/>
            <a:stretch>
              <a:fillRect/>
            </a:stretch>
          </p:blipFill>
          <p:spPr>
            <a:xfrm>
              <a:off x="132714" y="140970"/>
              <a:ext cx="1267870" cy="1260000"/>
            </a:xfrm>
            <a:prstGeom prst="rect">
              <a:avLst/>
            </a:prstGeom>
          </p:spPr>
        </p:pic>
        <p:pic>
          <p:nvPicPr>
            <p:cNvPr id="7" name="图形 6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rcRect r="37967"/>
            <a:stretch>
              <a:fillRect/>
            </a:stretch>
          </p:blipFill>
          <p:spPr>
            <a:xfrm>
              <a:off x="11010265" y="4869180"/>
              <a:ext cx="1181735" cy="1905000"/>
            </a:xfrm>
            <a:prstGeom prst="rect">
              <a:avLst/>
            </a:prstGeom>
          </p:spPr>
        </p:pic>
      </p:grpSp>
      <p:pic>
        <p:nvPicPr>
          <p:cNvPr id="4" name="图片 3">
            <a:extLst>
              <a:ext uri="{FF2B5EF4-FFF2-40B4-BE49-F238E27FC236}">
                <a16:creationId xmlns:a16="http://schemas.microsoft.com/office/drawing/2014/main" id="{098F8EF5-4E3A-2FF6-43C2-80CAE83826C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424"/>
          <a:stretch/>
        </p:blipFill>
        <p:spPr>
          <a:xfrm>
            <a:off x="9905237" y="211369"/>
            <a:ext cx="2210055" cy="998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428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525" y="-121709"/>
            <a:ext cx="12201525" cy="8134350"/>
          </a:xfrm>
          <a:prstGeom prst="rect">
            <a:avLst/>
          </a:prstGeom>
        </p:spPr>
      </p:pic>
      <p:sp>
        <p:nvSpPr>
          <p:cNvPr id="26" name="Rectangle 27"/>
          <p:cNvSpPr/>
          <p:nvPr/>
        </p:nvSpPr>
        <p:spPr>
          <a:xfrm>
            <a:off x="0" y="34966"/>
            <a:ext cx="12192000" cy="6858000"/>
          </a:xfrm>
          <a:prstGeom prst="rect">
            <a:avLst/>
          </a:prstGeom>
          <a:solidFill>
            <a:schemeClr val="bg1">
              <a:alpha val="81000"/>
            </a:schemeClr>
          </a:solidFill>
          <a:ln>
            <a:noFill/>
          </a:ln>
          <a:effectLst>
            <a:softEdge rad="63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IN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charset="-122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31775" y="78660"/>
            <a:ext cx="11869034" cy="771220"/>
            <a:chOff x="231775" y="142160"/>
            <a:chExt cx="11869034" cy="771220"/>
          </a:xfrm>
        </p:grpSpPr>
        <p:grpSp>
          <p:nvGrpSpPr>
            <p:cNvPr id="21" name="组合 20"/>
            <p:cNvGrpSpPr/>
            <p:nvPr/>
          </p:nvGrpSpPr>
          <p:grpSpPr>
            <a:xfrm>
              <a:off x="231775" y="217761"/>
              <a:ext cx="9278266" cy="594306"/>
              <a:chOff x="231775" y="217761"/>
              <a:chExt cx="9278266" cy="594306"/>
            </a:xfrm>
          </p:grpSpPr>
          <p:pic>
            <p:nvPicPr>
              <p:cNvPr id="23" name="图形 22"/>
              <p:cNvPicPr>
                <a:picLocks noChangeAspect="1"/>
              </p:cNvPicPr>
              <p:nvPr/>
            </p:nvPicPr>
            <p:blipFill>
              <a:blip r:embed="rId5">
                <a:extLst>
                  <a:ext uri="{96DAC541-7B7A-43D3-8B79-37D633B846F1}">
                    <asvg:svgBlip xmlns:asvg="http://schemas.microsoft.com/office/drawing/2016/SVG/main" r:embed="rId6"/>
                  </a:ext>
                </a:extLst>
              </a:blip>
              <a:stretch>
                <a:fillRect/>
              </a:stretch>
            </p:blipFill>
            <p:spPr>
              <a:xfrm>
                <a:off x="231775" y="217761"/>
                <a:ext cx="9278266" cy="594306"/>
              </a:xfrm>
              <a:prstGeom prst="rect">
                <a:avLst/>
              </a:prstGeom>
            </p:spPr>
          </p:pic>
          <p:sp>
            <p:nvSpPr>
              <p:cNvPr id="24" name="文本框 23"/>
              <p:cNvSpPr txBox="1"/>
              <p:nvPr/>
            </p:nvSpPr>
            <p:spPr>
              <a:xfrm>
                <a:off x="1507739" y="290380"/>
                <a:ext cx="652558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marR="0" lvl="0" indent="-34290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 typeface="Wingdings" panose="05000000000000000000" pitchFamily="2" charset="2"/>
                  <a:buChar char="Ø"/>
                  <a:tabLst/>
                  <a:defRPr/>
                </a:pPr>
                <a:r>
                  <a:rPr kumimoji="0" lang="zh-CN" altLang="en-US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项目简介与实现</a:t>
                </a:r>
                <a:r>
                  <a:rPr kumimoji="0" lang="en-US" altLang="zh-CN" sz="2400" b="1" i="0" u="none" strike="noStrike" kern="120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+mn-cs"/>
                  </a:rPr>
                  <a:t>——</a:t>
                </a:r>
                <a:r>
                  <a:rPr lang="zh-CN" altLang="en-US" sz="2400" b="1" dirty="0">
                    <a:solidFill>
                      <a:srgbClr val="FFC000"/>
                    </a:solidFill>
                    <a:latin typeface="微软雅黑" panose="020B0503020204020204" charset="-122"/>
                    <a:ea typeface="微软雅黑" panose="020B0503020204020204" charset="-122"/>
                  </a:rPr>
                  <a:t>前端开发</a:t>
                </a:r>
                <a:endPara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FFC000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+mn-cs"/>
                </a:endParaRPr>
              </a:p>
            </p:txBody>
          </p:sp>
        </p:grpSp>
        <p:pic>
          <p:nvPicPr>
            <p:cNvPr id="22" name="图形 2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9601231" y="142160"/>
              <a:ext cx="2499578" cy="7712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32349096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0873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0873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0873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10800,&quot;width&quot;:10873}"/>
</p:tagLst>
</file>

<file path=ppt/theme/theme1.xml><?xml version="1.0" encoding="utf-8"?>
<a:theme xmlns:a="http://schemas.openxmlformats.org/drawingml/2006/main" name="1_Office 主题">
  <a:themeElements>
    <a:clrScheme name="Equity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E0C6E"/>
      </a:accent1>
      <a:accent2>
        <a:srgbClr val="983D8B"/>
      </a:accent2>
      <a:accent3>
        <a:srgbClr val="B26DA8"/>
      </a:accent3>
      <a:accent4>
        <a:srgbClr val="A00072"/>
      </a:accent4>
      <a:accent5>
        <a:srgbClr val="AD1798"/>
      </a:accent5>
      <a:accent6>
        <a:srgbClr val="D84D91"/>
      </a:accent6>
      <a:hlink>
        <a:srgbClr val="B26DA8"/>
      </a:hlink>
      <a:folHlink>
        <a:srgbClr val="CB9EC5"/>
      </a:folHlink>
    </a:clrScheme>
    <a:fontScheme name="全微软雅黑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Office 主题">
  <a:themeElements>
    <a:clrScheme name="自定义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E0C6E"/>
      </a:accent1>
      <a:accent2>
        <a:srgbClr val="983D8B"/>
      </a:accent2>
      <a:accent3>
        <a:srgbClr val="B26DA8"/>
      </a:accent3>
      <a:accent4>
        <a:srgbClr val="CB9EC5"/>
      </a:accent4>
      <a:accent5>
        <a:srgbClr val="7E0C6E"/>
      </a:accent5>
      <a:accent6>
        <a:srgbClr val="983D8B"/>
      </a:accent6>
      <a:hlink>
        <a:srgbClr val="B26DA8"/>
      </a:hlink>
      <a:folHlink>
        <a:srgbClr val="CB9EC5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第一PPT，www.1ppt.com">
  <a:themeElements>
    <a:clrScheme name="自定义 2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0582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1527</TotalTime>
  <Words>387</Words>
  <Application>Microsoft Office PowerPoint</Application>
  <PresentationFormat>宽屏</PresentationFormat>
  <Paragraphs>73</Paragraphs>
  <Slides>22</Slides>
  <Notes>22</Notes>
  <HiddenSlides>1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22</vt:i4>
      </vt:variant>
    </vt:vector>
  </HeadingPairs>
  <TitlesOfParts>
    <vt:vector size="44" baseType="lpstr">
      <vt:lpstr>Arial Black</vt:lpstr>
      <vt:lpstr>Calibri</vt:lpstr>
      <vt:lpstr>Times New Roman</vt:lpstr>
      <vt:lpstr>华文新魏</vt:lpstr>
      <vt:lpstr>Wingdings</vt:lpstr>
      <vt:lpstr>方正魏碑简体</vt:lpstr>
      <vt:lpstr>华文中宋</vt:lpstr>
      <vt:lpstr>等线</vt:lpstr>
      <vt:lpstr>Calibri Light</vt:lpstr>
      <vt:lpstr>汉仪大宋简</vt:lpstr>
      <vt:lpstr>方正仿郭简体</vt:lpstr>
      <vt:lpstr>幼圆</vt:lpstr>
      <vt:lpstr>微软雅黑</vt:lpstr>
      <vt:lpstr>Arial</vt:lpstr>
      <vt:lpstr>Wingdings 2</vt:lpstr>
      <vt:lpstr>方正粗黑宋简体</vt:lpstr>
      <vt:lpstr>华文行楷</vt:lpstr>
      <vt:lpstr>Forte</vt:lpstr>
      <vt:lpstr>1_Office 主题</vt:lpstr>
      <vt:lpstr>Office 主题</vt:lpstr>
      <vt:lpstr>2_Office 主题</vt:lpstr>
      <vt:lpstr>第一PPT，www.1ppt.com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XiuMing Liu</dc:creator>
  <cp:lastModifiedBy>XiuMing Liu</cp:lastModifiedBy>
  <cp:revision>14</cp:revision>
  <dcterms:created xsi:type="dcterms:W3CDTF">2023-05-23T08:48:21Z</dcterms:created>
  <dcterms:modified xsi:type="dcterms:W3CDTF">2023-07-20T06:21:22Z</dcterms:modified>
</cp:coreProperties>
</file>

<file path=docProps/thumbnail.jpeg>
</file>